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9"/>
    </p:embeddedFont>
    <p:embeddedFont>
      <p:font typeface="Holiday" panose="020B0604020202020204" charset="0"/>
      <p:regular r:id="rId20"/>
    </p:embeddedFont>
    <p:embeddedFont>
      <p:font typeface="Intro" panose="02000000000000000000" charset="0"/>
      <p:regular r:id="rId21"/>
    </p:embeddedFont>
    <p:embeddedFont>
      <p:font typeface="Kollektif" panose="020B0604020202020204" charset="0"/>
      <p:regular r:id="rId22"/>
    </p:embeddedFont>
    <p:embeddedFont>
      <p:font typeface="Kollektif Bold" panose="020B0604020202020204" charset="0"/>
      <p:regular r:id="rId23"/>
    </p:embeddedFont>
    <p:embeddedFont>
      <p:font typeface="More Sugar" panose="020B0604020202020204" charset="0"/>
      <p:regular r:id="rId24"/>
    </p:embeddedFont>
    <p:embeddedFont>
      <p:font typeface="Roboto Condensed Bold" panose="02000000000000000000" pitchFamily="2" charset="0"/>
      <p:regular r:id="rId25"/>
      <p:bold r:id="rId26"/>
    </p:embeddedFont>
    <p:embeddedFont>
      <p:font typeface="Ubuntu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DC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3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slidebean.com/blog/airbnb-pitch-deck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svg"/><Relationship Id="rId7" Type="http://schemas.openxmlformats.org/officeDocument/2006/relationships/image" Target="../media/image95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9.svg"/><Relationship Id="rId7" Type="http://schemas.openxmlformats.org/officeDocument/2006/relationships/image" Target="../media/image33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Relationship Id="rId9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6.png"/><Relationship Id="rId7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5.svg"/><Relationship Id="rId7" Type="http://schemas.openxmlformats.org/officeDocument/2006/relationships/image" Target="../media/image9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11.jpeg"/><Relationship Id="rId4" Type="http://schemas.openxmlformats.org/officeDocument/2006/relationships/image" Target="../media/image107.jpeg"/><Relationship Id="rId9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svg"/><Relationship Id="rId7" Type="http://schemas.openxmlformats.org/officeDocument/2006/relationships/image" Target="../media/image115.svg"/><Relationship Id="rId12" Type="http://schemas.openxmlformats.org/officeDocument/2006/relationships/image" Target="../media/image11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svg"/><Relationship Id="rId10" Type="http://schemas.openxmlformats.org/officeDocument/2006/relationships/image" Target="../media/image117.sv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sv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15.svg"/><Relationship Id="rId7" Type="http://schemas.openxmlformats.org/officeDocument/2006/relationships/image" Target="../media/image33.svg"/><Relationship Id="rId12" Type="http://schemas.openxmlformats.org/officeDocument/2006/relationships/image" Target="../media/image5.png"/><Relationship Id="rId17" Type="http://schemas.openxmlformats.org/officeDocument/2006/relationships/image" Target="../media/image40.png"/><Relationship Id="rId2" Type="http://schemas.openxmlformats.org/officeDocument/2006/relationships/image" Target="../media/image14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svg"/><Relationship Id="rId5" Type="http://schemas.openxmlformats.org/officeDocument/2006/relationships/image" Target="../media/image13.sv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11.svg"/><Relationship Id="rId1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3.png"/><Relationship Id="rId5" Type="http://schemas.openxmlformats.org/officeDocument/2006/relationships/image" Target="../media/image17.svg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15.svg"/><Relationship Id="rId7" Type="http://schemas.openxmlformats.org/officeDocument/2006/relationships/image" Target="../media/image46.sv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image" Target="../media/image14.png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11.sv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Relationship Id="rId1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7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5.svg"/><Relationship Id="rId5" Type="http://schemas.openxmlformats.org/officeDocument/2006/relationships/image" Target="../media/image61.svg"/><Relationship Id="rId15" Type="http://schemas.openxmlformats.org/officeDocument/2006/relationships/image" Target="../media/image2.sv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18" Type="http://schemas.openxmlformats.org/officeDocument/2006/relationships/image" Target="../media/image1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17" Type="http://schemas.openxmlformats.org/officeDocument/2006/relationships/image" Target="../media/image17.svg"/><Relationship Id="rId2" Type="http://schemas.openxmlformats.org/officeDocument/2006/relationships/image" Target="../media/image6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5" Type="http://schemas.openxmlformats.org/officeDocument/2006/relationships/image" Target="../media/image15.svg"/><Relationship Id="rId10" Type="http://schemas.openxmlformats.org/officeDocument/2006/relationships/image" Target="../media/image74.png"/><Relationship Id="rId19" Type="http://schemas.openxmlformats.org/officeDocument/2006/relationships/image" Target="../media/image2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17" Type="http://schemas.openxmlformats.org/officeDocument/2006/relationships/image" Target="../media/image91.svg"/><Relationship Id="rId2" Type="http://schemas.openxmlformats.org/officeDocument/2006/relationships/image" Target="../media/image78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5" Type="http://schemas.openxmlformats.org/officeDocument/2006/relationships/image" Target="../media/image2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00089">
            <a:off x="-6041232" y="-6602478"/>
            <a:ext cx="10538632" cy="12258678"/>
            <a:chOff x="0" y="0"/>
            <a:chExt cx="1405151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3159" y="8484175"/>
            <a:ext cx="9351633" cy="59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5"/>
              </a:lnSpc>
            </a:pPr>
            <a:r>
              <a:rPr lang="en-US" sz="49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Closer to Your new life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108159" y="7205712"/>
            <a:ext cx="3330550" cy="946848"/>
            <a:chOff x="0" y="0"/>
            <a:chExt cx="877182" cy="2493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7182" cy="249376"/>
            </a:xfrm>
            <a:custGeom>
              <a:avLst/>
              <a:gdLst/>
              <a:ahLst/>
              <a:cxnLst/>
              <a:rect l="l" t="t" r="r" b="b"/>
              <a:pathLst>
                <a:path w="877182" h="249376">
                  <a:moveTo>
                    <a:pt x="118550" y="0"/>
                  </a:moveTo>
                  <a:lnTo>
                    <a:pt x="758632" y="0"/>
                  </a:lnTo>
                  <a:cubicBezTo>
                    <a:pt x="824105" y="0"/>
                    <a:pt x="877182" y="53077"/>
                    <a:pt x="877182" y="118550"/>
                  </a:cubicBezTo>
                  <a:lnTo>
                    <a:pt x="877182" y="130825"/>
                  </a:lnTo>
                  <a:cubicBezTo>
                    <a:pt x="877182" y="196299"/>
                    <a:pt x="824105" y="249376"/>
                    <a:pt x="758632" y="249376"/>
                  </a:cubicBezTo>
                  <a:lnTo>
                    <a:pt x="118550" y="249376"/>
                  </a:lnTo>
                  <a:cubicBezTo>
                    <a:pt x="53077" y="249376"/>
                    <a:pt x="0" y="196299"/>
                    <a:pt x="0" y="130825"/>
                  </a:cubicBezTo>
                  <a:lnTo>
                    <a:pt x="0" y="118550"/>
                  </a:lnTo>
                  <a:cubicBezTo>
                    <a:pt x="0" y="53077"/>
                    <a:pt x="53077" y="0"/>
                    <a:pt x="11855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77182" cy="306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83779" y="7459010"/>
            <a:ext cx="2862746" cy="59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5"/>
              </a:lnSpc>
            </a:pPr>
            <a:r>
              <a:rPr lang="en-US" sz="49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One click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1239766">
            <a:off x="12822595" y="2840655"/>
            <a:ext cx="4803408" cy="9761726"/>
            <a:chOff x="0" y="0"/>
            <a:chExt cx="5001260" cy="10163810"/>
          </a:xfrm>
        </p:grpSpPr>
        <p:sp>
          <p:nvSpPr>
            <p:cNvPr id="11" name="Freeform 11">
              <a:hlinkClick r:id="rId4" tooltip="https://slidebean.com/blog/airbnb-pitch-deck"/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5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Freeform 12">
              <a:hlinkClick r:id="rId4" tooltip="https://slidebean.com/blog/airbnb-pitch-deck"/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9902" t="-3094" r="-11112" b="-11350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1239766">
            <a:off x="16320835" y="-6581274"/>
            <a:ext cx="4803408" cy="9761726"/>
            <a:chOff x="0" y="0"/>
            <a:chExt cx="5001260" cy="101638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5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108" r="-108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1239766">
            <a:off x="10000926" y="-3852163"/>
            <a:ext cx="4803408" cy="9761726"/>
            <a:chOff x="0" y="0"/>
            <a:chExt cx="5001260" cy="101638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5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8"/>
              <a:stretch>
                <a:fillRect l="-108" r="-108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9" name="Freeform 19"/>
          <p:cNvSpPr/>
          <p:nvPr/>
        </p:nvSpPr>
        <p:spPr>
          <a:xfrm>
            <a:off x="-304673" y="1312672"/>
            <a:ext cx="8932801" cy="5130404"/>
          </a:xfrm>
          <a:custGeom>
            <a:avLst/>
            <a:gdLst/>
            <a:ahLst/>
            <a:cxnLst/>
            <a:rect l="l" t="t" r="r" b="b"/>
            <a:pathLst>
              <a:path w="8932801" h="5130404">
                <a:moveTo>
                  <a:pt x="0" y="0"/>
                </a:moveTo>
                <a:lnTo>
                  <a:pt x="8932800" y="0"/>
                </a:lnTo>
                <a:lnTo>
                  <a:pt x="8932800" y="5130404"/>
                </a:lnTo>
                <a:lnTo>
                  <a:pt x="0" y="5130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3709" b="-72534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Freeform 20"/>
          <p:cNvSpPr/>
          <p:nvPr/>
        </p:nvSpPr>
        <p:spPr>
          <a:xfrm rot="2529597">
            <a:off x="1739441" y="7338823"/>
            <a:ext cx="1085218" cy="1786366"/>
          </a:xfrm>
          <a:custGeom>
            <a:avLst/>
            <a:gdLst/>
            <a:ahLst/>
            <a:cxnLst/>
            <a:rect l="l" t="t" r="r" b="b"/>
            <a:pathLst>
              <a:path w="1085218" h="1786366">
                <a:moveTo>
                  <a:pt x="0" y="0"/>
                </a:moveTo>
                <a:lnTo>
                  <a:pt x="1085218" y="0"/>
                </a:lnTo>
                <a:lnTo>
                  <a:pt x="1085218" y="1786366"/>
                </a:lnTo>
                <a:lnTo>
                  <a:pt x="0" y="1786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9280" y="3560767"/>
            <a:ext cx="696859" cy="696859"/>
          </a:xfrm>
          <a:custGeom>
            <a:avLst/>
            <a:gdLst/>
            <a:ahLst/>
            <a:cxnLst/>
            <a:rect l="l" t="t" r="r" b="b"/>
            <a:pathLst>
              <a:path w="696859" h="696859">
                <a:moveTo>
                  <a:pt x="0" y="0"/>
                </a:moveTo>
                <a:lnTo>
                  <a:pt x="696859" y="0"/>
                </a:lnTo>
                <a:lnTo>
                  <a:pt x="696859" y="696859"/>
                </a:lnTo>
                <a:lnTo>
                  <a:pt x="0" y="69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grpSp>
        <p:nvGrpSpPr>
          <p:cNvPr id="3" name="Group 3"/>
          <p:cNvGrpSpPr/>
          <p:nvPr/>
        </p:nvGrpSpPr>
        <p:grpSpPr>
          <a:xfrm rot="5200089">
            <a:off x="11363552" y="-981541"/>
            <a:ext cx="13429435" cy="12715484"/>
            <a:chOff x="0" y="0"/>
            <a:chExt cx="17905913" cy="16953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0" y="0"/>
                  </a:lnTo>
                  <a:lnTo>
                    <a:pt x="13535180" y="13535180"/>
                  </a:lnTo>
                  <a:lnTo>
                    <a:pt x="0" y="13535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4370733" y="914863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0" y="0"/>
                  </a:lnTo>
                  <a:lnTo>
                    <a:pt x="13535180" y="13535181"/>
                  </a:lnTo>
                  <a:lnTo>
                    <a:pt x="0" y="13535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39943" y="3418798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1" y="0"/>
                  </a:lnTo>
                  <a:lnTo>
                    <a:pt x="13535181" y="13535181"/>
                  </a:lnTo>
                  <a:lnTo>
                    <a:pt x="0" y="13535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2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72413" y="3439378"/>
            <a:ext cx="13595292" cy="80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App Development     Cloud Service</a:t>
            </a:r>
          </a:p>
        </p:txBody>
      </p:sp>
      <p:sp>
        <p:nvSpPr>
          <p:cNvPr id="8" name="Freeform 8"/>
          <p:cNvSpPr/>
          <p:nvPr/>
        </p:nvSpPr>
        <p:spPr>
          <a:xfrm>
            <a:off x="1359280" y="4826053"/>
            <a:ext cx="696859" cy="696859"/>
          </a:xfrm>
          <a:custGeom>
            <a:avLst/>
            <a:gdLst/>
            <a:ahLst/>
            <a:cxnLst/>
            <a:rect l="l" t="t" r="r" b="b"/>
            <a:pathLst>
              <a:path w="696859" h="696859">
                <a:moveTo>
                  <a:pt x="0" y="0"/>
                </a:moveTo>
                <a:lnTo>
                  <a:pt x="696859" y="0"/>
                </a:lnTo>
                <a:lnTo>
                  <a:pt x="696859" y="696859"/>
                </a:lnTo>
                <a:lnTo>
                  <a:pt x="0" y="69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1359280" y="5923733"/>
            <a:ext cx="696859" cy="696859"/>
          </a:xfrm>
          <a:custGeom>
            <a:avLst/>
            <a:gdLst/>
            <a:ahLst/>
            <a:cxnLst/>
            <a:rect l="l" t="t" r="r" b="b"/>
            <a:pathLst>
              <a:path w="696859" h="696859">
                <a:moveTo>
                  <a:pt x="0" y="0"/>
                </a:moveTo>
                <a:lnTo>
                  <a:pt x="696859" y="0"/>
                </a:lnTo>
                <a:lnTo>
                  <a:pt x="696859" y="696859"/>
                </a:lnTo>
                <a:lnTo>
                  <a:pt x="0" y="69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grpSp>
        <p:nvGrpSpPr>
          <p:cNvPr id="11" name="Group 11"/>
          <p:cNvGrpSpPr/>
          <p:nvPr/>
        </p:nvGrpSpPr>
        <p:grpSpPr>
          <a:xfrm rot="-3637209">
            <a:off x="13017934" y="2956856"/>
            <a:ext cx="4210377" cy="42103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77281" y="2661607"/>
            <a:ext cx="7994430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/>
          </a:p>
        </p:txBody>
      </p:sp>
      <p:grpSp>
        <p:nvGrpSpPr>
          <p:cNvPr id="15" name="Group 15"/>
          <p:cNvGrpSpPr/>
          <p:nvPr/>
        </p:nvGrpSpPr>
        <p:grpSpPr>
          <a:xfrm>
            <a:off x="14279561" y="7378203"/>
            <a:ext cx="1788144" cy="1443989"/>
            <a:chOff x="-62144" y="-57820"/>
            <a:chExt cx="2384192" cy="1925319"/>
          </a:xfrm>
        </p:grpSpPr>
        <p:sp>
          <p:nvSpPr>
            <p:cNvPr id="16" name="TextBox 16"/>
            <p:cNvSpPr txBox="1"/>
            <p:nvPr/>
          </p:nvSpPr>
          <p:spPr>
            <a:xfrm>
              <a:off x="-62144" y="-57820"/>
              <a:ext cx="2322048" cy="1036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0"/>
                </a:lnSpc>
              </a:pPr>
              <a:r>
                <a:rPr lang="en-US" sz="5000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Costs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371094"/>
              <a:ext cx="2322048" cy="496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023618" y="4432194"/>
            <a:ext cx="2659792" cy="1850443"/>
            <a:chOff x="0" y="-47625"/>
            <a:chExt cx="3546389" cy="246725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3546389" cy="1645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49"/>
                </a:lnSpc>
              </a:pPr>
              <a:r>
                <a:rPr lang="en-US" sz="8185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620K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83331"/>
              <a:ext cx="3546389" cy="436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472413" y="4692703"/>
            <a:ext cx="13595292" cy="80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Marketing     User Acquisition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72412" y="5814305"/>
            <a:ext cx="5385511" cy="1643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Employees     Office</a:t>
            </a:r>
          </a:p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endParaRPr lang="en-US" sz="4415" dirty="0">
              <a:solidFill>
                <a:srgbClr val="1A1B1E"/>
              </a:solidFill>
              <a:latin typeface="More Sugar"/>
              <a:ea typeface="More Sugar"/>
              <a:cs typeface="More Sugar"/>
              <a:sym typeface="More Sug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683630" y="5818338"/>
            <a:ext cx="1016638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63%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83630" y="4676228"/>
            <a:ext cx="1016638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12%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83630" y="3439378"/>
            <a:ext cx="1016638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415" dirty="0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25%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9280" y="745812"/>
            <a:ext cx="3517520" cy="141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79"/>
              </a:lnSpc>
              <a:spcBef>
                <a:spcPct val="0"/>
              </a:spcBef>
            </a:pPr>
            <a:r>
              <a:rPr lang="en-US" sz="8199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Costs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F1BEE-F3AA-8E86-190B-32FDD602C494}"/>
              </a:ext>
            </a:extLst>
          </p:cNvPr>
          <p:cNvSpPr txBox="1"/>
          <p:nvPr/>
        </p:nvSpPr>
        <p:spPr>
          <a:xfrm>
            <a:off x="5424981" y="4255295"/>
            <a:ext cx="398858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7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Arial Rounded MT Bold" panose="020F0704030504030204" pitchFamily="34" charset="0"/>
                <a:ea typeface="Microsoft Himalaya" panose="01010100010101010101" pitchFamily="2" charset="0"/>
                <a:cs typeface="Aldhabi" panose="01000000000000000000" pitchFamily="2" charset="-78"/>
                <a:sym typeface="More Sugar"/>
              </a:rPr>
              <a:t>&amp;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B253C-9E48-5EFA-B432-ED43E00C40D2}"/>
              </a:ext>
            </a:extLst>
          </p:cNvPr>
          <p:cNvSpPr txBox="1"/>
          <p:nvPr/>
        </p:nvSpPr>
        <p:spPr>
          <a:xfrm>
            <a:off x="7206053" y="2988029"/>
            <a:ext cx="398858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7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Arial Rounded MT Bold" panose="020F0704030504030204" pitchFamily="34" charset="0"/>
                <a:ea typeface="Microsoft Himalaya" panose="01010100010101010101" pitchFamily="2" charset="0"/>
                <a:cs typeface="Aldhabi" panose="01000000000000000000" pitchFamily="2" charset="-78"/>
                <a:sym typeface="More Sugar"/>
              </a:rPr>
              <a:t>&amp;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423491-37A0-6DC4-E720-C299D000983B}"/>
              </a:ext>
            </a:extLst>
          </p:cNvPr>
          <p:cNvSpPr txBox="1"/>
          <p:nvPr/>
        </p:nvSpPr>
        <p:spPr>
          <a:xfrm>
            <a:off x="5394060" y="5376201"/>
            <a:ext cx="398858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7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Arial Rounded MT Bold" panose="020F0704030504030204" pitchFamily="34" charset="0"/>
                <a:ea typeface="Microsoft Himalaya" panose="01010100010101010101" pitchFamily="2" charset="0"/>
                <a:cs typeface="Aldhabi" panose="01000000000000000000" pitchFamily="2" charset="-78"/>
                <a:sym typeface="More Sugar"/>
              </a:rPr>
              <a:t>&amp;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637209">
            <a:off x="4961171" y="2204596"/>
            <a:ext cx="2899782" cy="286834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37209">
            <a:off x="8776514" y="2251402"/>
            <a:ext cx="2965366" cy="2875041"/>
            <a:chOff x="76200" y="-19050"/>
            <a:chExt cx="831183" cy="814698"/>
          </a:xfrm>
        </p:grpSpPr>
        <p:sp>
          <p:nvSpPr>
            <p:cNvPr id="6" name="Freeform 6"/>
            <p:cNvSpPr/>
            <p:nvPr/>
          </p:nvSpPr>
          <p:spPr>
            <a:xfrm>
              <a:off x="94583" y="-1715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598762" y="8634968"/>
            <a:ext cx="4408048" cy="916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58"/>
              </a:lnSpc>
              <a:spcBef>
                <a:spcPct val="0"/>
              </a:spcBef>
            </a:pPr>
            <a:r>
              <a:rPr lang="en-US" sz="5038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Gross </a:t>
            </a:r>
            <a:r>
              <a:rPr lang="en-US" sz="5038" dirty="0" err="1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profite</a:t>
            </a:r>
            <a:endParaRPr lang="en-US" sz="5038" dirty="0">
              <a:solidFill>
                <a:srgbClr val="1A1B1E"/>
              </a:solidFill>
              <a:latin typeface="More Sugar"/>
              <a:ea typeface="More Sugar"/>
              <a:cs typeface="More Sugar"/>
              <a:sym typeface="More Sug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40666" y="8609157"/>
            <a:ext cx="5265240" cy="916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58"/>
              </a:lnSpc>
              <a:spcBef>
                <a:spcPct val="0"/>
              </a:spcBef>
            </a:pPr>
            <a:r>
              <a:rPr lang="en-US" sz="5038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Business volume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67709" y="8600771"/>
            <a:ext cx="4128091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58"/>
              </a:lnSpc>
              <a:spcBef>
                <a:spcPct val="0"/>
              </a:spcBef>
            </a:pPr>
            <a:r>
              <a:rPr lang="en-US" sz="5038" dirty="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Net </a:t>
            </a:r>
            <a:r>
              <a:rPr lang="en-US" sz="5038" dirty="0" err="1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profite</a:t>
            </a:r>
            <a:endParaRPr lang="en-US" sz="5038" dirty="0">
              <a:solidFill>
                <a:srgbClr val="1A1B1E"/>
              </a:solidFill>
              <a:latin typeface="More Sugar"/>
              <a:ea typeface="More Sugar"/>
              <a:cs typeface="More Sugar"/>
              <a:sym typeface="More Sugar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9708852" y="2973993"/>
            <a:ext cx="1690179" cy="1132304"/>
            <a:chOff x="0" y="-38100"/>
            <a:chExt cx="3307969" cy="219208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3307969" cy="2010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35"/>
                </a:lnSpc>
              </a:pPr>
              <a:r>
                <a:rPr lang="en-US" sz="5400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635K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77315"/>
              <a:ext cx="3307969" cy="37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2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12570" y="9047698"/>
            <a:ext cx="2048390" cy="188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28"/>
              </a:lnSpc>
              <a:spcBef>
                <a:spcPct val="0"/>
              </a:spcBef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3645451" y="9049249"/>
            <a:ext cx="3243795" cy="132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17"/>
              </a:lnSpc>
              <a:spcBef>
                <a:spcPct val="0"/>
              </a:spcBef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7243539" y="4954498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7235444" y="5369644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1431550" y="4809047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11356756" y="5415448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grpSp>
        <p:nvGrpSpPr>
          <p:cNvPr id="26" name="Group 26"/>
          <p:cNvGrpSpPr/>
          <p:nvPr/>
        </p:nvGrpSpPr>
        <p:grpSpPr>
          <a:xfrm>
            <a:off x="4641762" y="3024983"/>
            <a:ext cx="3787485" cy="1110233"/>
            <a:chOff x="0" y="-38642"/>
            <a:chExt cx="7412756" cy="2149358"/>
          </a:xfrm>
        </p:grpSpPr>
        <p:sp>
          <p:nvSpPr>
            <p:cNvPr id="27" name="TextBox 27"/>
            <p:cNvSpPr txBox="1"/>
            <p:nvPr/>
          </p:nvSpPr>
          <p:spPr>
            <a:xfrm>
              <a:off x="1849000" y="-38642"/>
              <a:ext cx="5563756" cy="20109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039"/>
                </a:lnSpc>
              </a:pPr>
              <a:r>
                <a:rPr lang="en-US" sz="5400" dirty="0">
                  <a:solidFill>
                    <a:srgbClr val="000000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8.1M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752277"/>
              <a:ext cx="2598454" cy="358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200093" y="4885971"/>
            <a:ext cx="2102715" cy="202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1034120" y="18129"/>
            <a:ext cx="10655180" cy="141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79"/>
              </a:lnSpc>
              <a:spcBef>
                <a:spcPct val="0"/>
              </a:spcBef>
            </a:pPr>
            <a:r>
              <a:rPr lang="en-US" sz="8199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Financial forecasts 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35278C6D-E813-A1F8-38B3-C9A5C3378AED}"/>
              </a:ext>
            </a:extLst>
          </p:cNvPr>
          <p:cNvGrpSpPr/>
          <p:nvPr/>
        </p:nvGrpSpPr>
        <p:grpSpPr>
          <a:xfrm rot="-3637209">
            <a:off x="13504058" y="2284967"/>
            <a:ext cx="2899782" cy="2868343"/>
            <a:chOff x="0" y="0"/>
            <a:chExt cx="812800" cy="812800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F2E60127-CB63-FCBA-9D5A-9DF6A3412F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46B623C7-2158-CC2C-8E77-F28CA3B4253F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279197" y="3100651"/>
            <a:ext cx="4664578" cy="2520313"/>
            <a:chOff x="-5767080" y="-2731154"/>
            <a:chExt cx="9129370" cy="4879205"/>
          </a:xfrm>
        </p:grpSpPr>
        <p:sp>
          <p:nvSpPr>
            <p:cNvPr id="18" name="TextBox 18"/>
            <p:cNvSpPr txBox="1"/>
            <p:nvPr/>
          </p:nvSpPr>
          <p:spPr>
            <a:xfrm>
              <a:off x="-5767080" y="-2731154"/>
              <a:ext cx="3362290" cy="201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35"/>
                </a:lnSpc>
              </a:pPr>
              <a:r>
                <a:rPr lang="en-US" sz="5400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15K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771381"/>
              <a:ext cx="3362290" cy="37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2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2">
            <a:extLst>
              <a:ext uri="{FF2B5EF4-FFF2-40B4-BE49-F238E27FC236}">
                <a16:creationId xmlns:a16="http://schemas.microsoft.com/office/drawing/2014/main" id="{D90B9272-704F-519E-1DB9-E6E1A16B9BF9}"/>
              </a:ext>
            </a:extLst>
          </p:cNvPr>
          <p:cNvGrpSpPr/>
          <p:nvPr/>
        </p:nvGrpSpPr>
        <p:grpSpPr>
          <a:xfrm rot="-3637209">
            <a:off x="4974000" y="5607702"/>
            <a:ext cx="2899782" cy="2868343"/>
            <a:chOff x="0" y="0"/>
            <a:chExt cx="812800" cy="812800"/>
          </a:xfrm>
        </p:grpSpPr>
        <p:sp>
          <p:nvSpPr>
            <p:cNvPr id="58" name="Freeform 3">
              <a:extLst>
                <a:ext uri="{FF2B5EF4-FFF2-40B4-BE49-F238E27FC236}">
                  <a16:creationId xmlns:a16="http://schemas.microsoft.com/office/drawing/2014/main" id="{96E273DE-B293-82CD-C586-300434544D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9" name="TextBox 4">
              <a:extLst>
                <a:ext uri="{FF2B5EF4-FFF2-40B4-BE49-F238E27FC236}">
                  <a16:creationId xmlns:a16="http://schemas.microsoft.com/office/drawing/2014/main" id="{6FED4774-6A6A-C620-7B41-56ABA9B1F719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60" name="Group 5">
            <a:extLst>
              <a:ext uri="{FF2B5EF4-FFF2-40B4-BE49-F238E27FC236}">
                <a16:creationId xmlns:a16="http://schemas.microsoft.com/office/drawing/2014/main" id="{41BBA0DE-F0E1-0F79-6D41-AE30C37DAF49}"/>
              </a:ext>
            </a:extLst>
          </p:cNvPr>
          <p:cNvGrpSpPr/>
          <p:nvPr/>
        </p:nvGrpSpPr>
        <p:grpSpPr>
          <a:xfrm rot="-3637209">
            <a:off x="8776515" y="5508846"/>
            <a:ext cx="2965366" cy="2875041"/>
            <a:chOff x="76200" y="-19050"/>
            <a:chExt cx="831183" cy="814698"/>
          </a:xfrm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1F72BC9A-4CDC-2D8D-70C2-443751229463}"/>
                </a:ext>
              </a:extLst>
            </p:cNvPr>
            <p:cNvSpPr/>
            <p:nvPr/>
          </p:nvSpPr>
          <p:spPr>
            <a:xfrm>
              <a:off x="94583" y="-1715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62" name="TextBox 7">
              <a:extLst>
                <a:ext uri="{FF2B5EF4-FFF2-40B4-BE49-F238E27FC236}">
                  <a16:creationId xmlns:a16="http://schemas.microsoft.com/office/drawing/2014/main" id="{A14E91A4-29D0-BEE4-9E42-0B9774D981E2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63" name="Group 14">
            <a:extLst>
              <a:ext uri="{FF2B5EF4-FFF2-40B4-BE49-F238E27FC236}">
                <a16:creationId xmlns:a16="http://schemas.microsoft.com/office/drawing/2014/main" id="{2DCF3254-C132-CA4A-2CFF-296422A2C38C}"/>
              </a:ext>
            </a:extLst>
          </p:cNvPr>
          <p:cNvGrpSpPr/>
          <p:nvPr/>
        </p:nvGrpSpPr>
        <p:grpSpPr>
          <a:xfrm>
            <a:off x="9394414" y="6242381"/>
            <a:ext cx="2319053" cy="2192908"/>
            <a:chOff x="0" y="-38100"/>
            <a:chExt cx="3307969" cy="4245362"/>
          </a:xfrm>
        </p:grpSpPr>
        <p:sp>
          <p:nvSpPr>
            <p:cNvPr id="64" name="TextBox 15">
              <a:extLst>
                <a:ext uri="{FF2B5EF4-FFF2-40B4-BE49-F238E27FC236}">
                  <a16:creationId xmlns:a16="http://schemas.microsoft.com/office/drawing/2014/main" id="{40E06764-A1F5-E8CF-4EB5-C064A52B8EFA}"/>
                </a:ext>
              </a:extLst>
            </p:cNvPr>
            <p:cNvSpPr txBox="1"/>
            <p:nvPr/>
          </p:nvSpPr>
          <p:spPr>
            <a:xfrm>
              <a:off x="0" y="-38100"/>
              <a:ext cx="3307969" cy="4245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35"/>
                </a:lnSpc>
              </a:pPr>
              <a:r>
                <a:rPr lang="en-US" sz="5400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2.235K</a:t>
              </a:r>
            </a:p>
          </p:txBody>
        </p:sp>
        <p:sp>
          <p:nvSpPr>
            <p:cNvPr id="65" name="TextBox 16">
              <a:extLst>
                <a:ext uri="{FF2B5EF4-FFF2-40B4-BE49-F238E27FC236}">
                  <a16:creationId xmlns:a16="http://schemas.microsoft.com/office/drawing/2014/main" id="{5E21D19A-E4DA-6A7C-8FF2-635C0A6A5D87}"/>
                </a:ext>
              </a:extLst>
            </p:cNvPr>
            <p:cNvSpPr txBox="1"/>
            <p:nvPr/>
          </p:nvSpPr>
          <p:spPr>
            <a:xfrm>
              <a:off x="0" y="1777315"/>
              <a:ext cx="3307969" cy="37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2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TextBox 22">
            <a:extLst>
              <a:ext uri="{FF2B5EF4-FFF2-40B4-BE49-F238E27FC236}">
                <a16:creationId xmlns:a16="http://schemas.microsoft.com/office/drawing/2014/main" id="{8802FF04-E8D9-1438-4738-D83DB7A1535A}"/>
              </a:ext>
            </a:extLst>
          </p:cNvPr>
          <p:cNvSpPr txBox="1"/>
          <p:nvPr/>
        </p:nvSpPr>
        <p:spPr>
          <a:xfrm>
            <a:off x="7243540" y="8211942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67" name="TextBox 23">
            <a:extLst>
              <a:ext uri="{FF2B5EF4-FFF2-40B4-BE49-F238E27FC236}">
                <a16:creationId xmlns:a16="http://schemas.microsoft.com/office/drawing/2014/main" id="{D553ACB2-1551-3A6A-C4CF-EFB1B85AFEC3}"/>
              </a:ext>
            </a:extLst>
          </p:cNvPr>
          <p:cNvSpPr txBox="1"/>
          <p:nvPr/>
        </p:nvSpPr>
        <p:spPr>
          <a:xfrm>
            <a:off x="7235445" y="8627088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sp>
        <p:nvSpPr>
          <p:cNvPr id="68" name="TextBox 24">
            <a:extLst>
              <a:ext uri="{FF2B5EF4-FFF2-40B4-BE49-F238E27FC236}">
                <a16:creationId xmlns:a16="http://schemas.microsoft.com/office/drawing/2014/main" id="{7C3F25F3-CB43-02DD-23A4-C0A415E403F8}"/>
              </a:ext>
            </a:extLst>
          </p:cNvPr>
          <p:cNvSpPr txBox="1"/>
          <p:nvPr/>
        </p:nvSpPr>
        <p:spPr>
          <a:xfrm>
            <a:off x="11431551" y="8066491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69" name="TextBox 25">
            <a:extLst>
              <a:ext uri="{FF2B5EF4-FFF2-40B4-BE49-F238E27FC236}">
                <a16:creationId xmlns:a16="http://schemas.microsoft.com/office/drawing/2014/main" id="{A1819273-1557-C45F-6E7A-970352BE187B}"/>
              </a:ext>
            </a:extLst>
          </p:cNvPr>
          <p:cNvSpPr txBox="1"/>
          <p:nvPr/>
        </p:nvSpPr>
        <p:spPr>
          <a:xfrm>
            <a:off x="11356757" y="8672892"/>
            <a:ext cx="441496" cy="20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grpSp>
        <p:nvGrpSpPr>
          <p:cNvPr id="70" name="Group 26">
            <a:extLst>
              <a:ext uri="{FF2B5EF4-FFF2-40B4-BE49-F238E27FC236}">
                <a16:creationId xmlns:a16="http://schemas.microsoft.com/office/drawing/2014/main" id="{59F453AA-5F4C-EFDE-E398-831CF7A26AAD}"/>
              </a:ext>
            </a:extLst>
          </p:cNvPr>
          <p:cNvGrpSpPr/>
          <p:nvPr/>
        </p:nvGrpSpPr>
        <p:grpSpPr>
          <a:xfrm>
            <a:off x="5349780" y="6391953"/>
            <a:ext cx="2842754" cy="1109953"/>
            <a:chOff x="0" y="-38100"/>
            <a:chExt cx="5563756" cy="2148816"/>
          </a:xfrm>
        </p:grpSpPr>
        <p:sp>
          <p:nvSpPr>
            <p:cNvPr id="71" name="TextBox 27">
              <a:extLst>
                <a:ext uri="{FF2B5EF4-FFF2-40B4-BE49-F238E27FC236}">
                  <a16:creationId xmlns:a16="http://schemas.microsoft.com/office/drawing/2014/main" id="{5437BBD8-9195-58BC-33D0-8292684633E4}"/>
                </a:ext>
              </a:extLst>
            </p:cNvPr>
            <p:cNvSpPr txBox="1"/>
            <p:nvPr/>
          </p:nvSpPr>
          <p:spPr>
            <a:xfrm>
              <a:off x="0" y="-38100"/>
              <a:ext cx="5563756" cy="20109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039"/>
                </a:lnSpc>
              </a:pPr>
              <a:r>
                <a:rPr lang="en-US" sz="5400" dirty="0">
                  <a:solidFill>
                    <a:srgbClr val="000000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28.8M</a:t>
              </a:r>
            </a:p>
          </p:txBody>
        </p:sp>
        <p:sp>
          <p:nvSpPr>
            <p:cNvPr id="72" name="TextBox 28">
              <a:extLst>
                <a:ext uri="{FF2B5EF4-FFF2-40B4-BE49-F238E27FC236}">
                  <a16:creationId xmlns:a16="http://schemas.microsoft.com/office/drawing/2014/main" id="{048DC178-73CB-F4A7-4637-4B60EFACD589}"/>
                </a:ext>
              </a:extLst>
            </p:cNvPr>
            <p:cNvSpPr txBox="1"/>
            <p:nvPr/>
          </p:nvSpPr>
          <p:spPr>
            <a:xfrm>
              <a:off x="0" y="1752277"/>
              <a:ext cx="2598454" cy="358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29">
            <a:extLst>
              <a:ext uri="{FF2B5EF4-FFF2-40B4-BE49-F238E27FC236}">
                <a16:creationId xmlns:a16="http://schemas.microsoft.com/office/drawing/2014/main" id="{F7026EAD-B9A9-F167-FB18-F86C42CA723C}"/>
              </a:ext>
            </a:extLst>
          </p:cNvPr>
          <p:cNvSpPr txBox="1"/>
          <p:nvPr/>
        </p:nvSpPr>
        <p:spPr>
          <a:xfrm>
            <a:off x="4200094" y="8143415"/>
            <a:ext cx="2102715" cy="202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28"/>
              </a:lnSpc>
              <a:spcBef>
                <a:spcPct val="0"/>
              </a:spcBef>
            </a:pPr>
            <a:endParaRPr/>
          </a:p>
        </p:txBody>
      </p:sp>
      <p:grpSp>
        <p:nvGrpSpPr>
          <p:cNvPr id="74" name="Group 5">
            <a:extLst>
              <a:ext uri="{FF2B5EF4-FFF2-40B4-BE49-F238E27FC236}">
                <a16:creationId xmlns:a16="http://schemas.microsoft.com/office/drawing/2014/main" id="{954375F2-EE4B-0775-5456-CF43A0C1DDF0}"/>
              </a:ext>
            </a:extLst>
          </p:cNvPr>
          <p:cNvGrpSpPr/>
          <p:nvPr/>
        </p:nvGrpSpPr>
        <p:grpSpPr>
          <a:xfrm rot="-3637209">
            <a:off x="13504059" y="5542411"/>
            <a:ext cx="2899782" cy="2868343"/>
            <a:chOff x="0" y="0"/>
            <a:chExt cx="812800" cy="812800"/>
          </a:xfrm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2D5BA5CF-6A82-0ED8-9FCA-3149391763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6" name="TextBox 7">
              <a:extLst>
                <a:ext uri="{FF2B5EF4-FFF2-40B4-BE49-F238E27FC236}">
                  <a16:creationId xmlns:a16="http://schemas.microsoft.com/office/drawing/2014/main" id="{7DF01577-DF83-93C3-24CE-9E6A7F5DAA43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77" name="Group 17">
            <a:extLst>
              <a:ext uri="{FF2B5EF4-FFF2-40B4-BE49-F238E27FC236}">
                <a16:creationId xmlns:a16="http://schemas.microsoft.com/office/drawing/2014/main" id="{83F86207-3B39-7B55-8967-959EE4E8F16F}"/>
              </a:ext>
            </a:extLst>
          </p:cNvPr>
          <p:cNvGrpSpPr/>
          <p:nvPr/>
        </p:nvGrpSpPr>
        <p:grpSpPr>
          <a:xfrm>
            <a:off x="14214997" y="6358095"/>
            <a:ext cx="4664578" cy="2520313"/>
            <a:chOff x="-5767080" y="-2731154"/>
            <a:chExt cx="9129370" cy="4879205"/>
          </a:xfrm>
        </p:grpSpPr>
        <p:sp>
          <p:nvSpPr>
            <p:cNvPr id="78" name="TextBox 18">
              <a:extLst>
                <a:ext uri="{FF2B5EF4-FFF2-40B4-BE49-F238E27FC236}">
                  <a16:creationId xmlns:a16="http://schemas.microsoft.com/office/drawing/2014/main" id="{345F37F5-459C-C032-2800-B48722363655}"/>
                </a:ext>
              </a:extLst>
            </p:cNvPr>
            <p:cNvSpPr txBox="1"/>
            <p:nvPr/>
          </p:nvSpPr>
          <p:spPr>
            <a:xfrm>
              <a:off x="-5767080" y="-2731154"/>
              <a:ext cx="3362290" cy="201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35"/>
                </a:lnSpc>
              </a:pPr>
              <a:r>
                <a:rPr lang="en-US" sz="5400" dirty="0">
                  <a:solidFill>
                    <a:srgbClr val="1A1B1E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815K</a:t>
              </a:r>
            </a:p>
          </p:txBody>
        </p:sp>
        <p:sp>
          <p:nvSpPr>
            <p:cNvPr id="79" name="TextBox 19">
              <a:extLst>
                <a:ext uri="{FF2B5EF4-FFF2-40B4-BE49-F238E27FC236}">
                  <a16:creationId xmlns:a16="http://schemas.microsoft.com/office/drawing/2014/main" id="{F17B8E2C-B7FF-5448-8D31-A453EFF4FBA6}"/>
                </a:ext>
              </a:extLst>
            </p:cNvPr>
            <p:cNvSpPr txBox="1"/>
            <p:nvPr/>
          </p:nvSpPr>
          <p:spPr>
            <a:xfrm>
              <a:off x="0" y="1771381"/>
              <a:ext cx="3362290" cy="37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2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0" name="TextBox 27">
            <a:extLst>
              <a:ext uri="{FF2B5EF4-FFF2-40B4-BE49-F238E27FC236}">
                <a16:creationId xmlns:a16="http://schemas.microsoft.com/office/drawing/2014/main" id="{66BD3456-FB36-B0F3-3770-AC36729BEE88}"/>
              </a:ext>
            </a:extLst>
          </p:cNvPr>
          <p:cNvSpPr txBox="1"/>
          <p:nvPr/>
        </p:nvSpPr>
        <p:spPr>
          <a:xfrm>
            <a:off x="528725" y="2864526"/>
            <a:ext cx="284275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39"/>
              </a:lnSpc>
            </a:pPr>
            <a:r>
              <a:rPr lang="en-US" sz="5400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First year</a:t>
            </a:r>
          </a:p>
        </p:txBody>
      </p:sp>
      <p:sp>
        <p:nvSpPr>
          <p:cNvPr id="83" name="TextBox 27">
            <a:extLst>
              <a:ext uri="{FF2B5EF4-FFF2-40B4-BE49-F238E27FC236}">
                <a16:creationId xmlns:a16="http://schemas.microsoft.com/office/drawing/2014/main" id="{577C83B9-E9B3-2B8A-1721-E8F307A2F900}"/>
              </a:ext>
            </a:extLst>
          </p:cNvPr>
          <p:cNvSpPr txBox="1"/>
          <p:nvPr/>
        </p:nvSpPr>
        <p:spPr>
          <a:xfrm>
            <a:off x="715506" y="6381338"/>
            <a:ext cx="3843578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39"/>
              </a:lnSpc>
            </a:pPr>
            <a:r>
              <a:rPr lang="en-US" sz="5400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Second year</a:t>
            </a:r>
          </a:p>
        </p:txBody>
      </p:sp>
      <p:grpSp>
        <p:nvGrpSpPr>
          <p:cNvPr id="84" name="Group 35">
            <a:extLst>
              <a:ext uri="{FF2B5EF4-FFF2-40B4-BE49-F238E27FC236}">
                <a16:creationId xmlns:a16="http://schemas.microsoft.com/office/drawing/2014/main" id="{8EF7809B-C126-0F1B-6DBB-A60929B6A346}"/>
              </a:ext>
            </a:extLst>
          </p:cNvPr>
          <p:cNvGrpSpPr/>
          <p:nvPr/>
        </p:nvGrpSpPr>
        <p:grpSpPr>
          <a:xfrm>
            <a:off x="1071086" y="7779453"/>
            <a:ext cx="1062513" cy="512658"/>
            <a:chOff x="0" y="0"/>
            <a:chExt cx="305799" cy="305799"/>
          </a:xfrm>
        </p:grpSpPr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F6A267CE-A345-E566-C870-A3A97C42F416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 sz="2800"/>
            </a:p>
          </p:txBody>
        </p:sp>
        <p:sp>
          <p:nvSpPr>
            <p:cNvPr id="86" name="TextBox 37">
              <a:extLst>
                <a:ext uri="{FF2B5EF4-FFF2-40B4-BE49-F238E27FC236}">
                  <a16:creationId xmlns:a16="http://schemas.microsoft.com/office/drawing/2014/main" id="{4C0AD940-F954-8155-2CB3-0C4C97AB32A7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sz="2800" dirty="0"/>
            </a:p>
          </p:txBody>
        </p:sp>
      </p:grpSp>
      <p:sp>
        <p:nvSpPr>
          <p:cNvPr id="87" name="TextBox 24">
            <a:extLst>
              <a:ext uri="{FF2B5EF4-FFF2-40B4-BE49-F238E27FC236}">
                <a16:creationId xmlns:a16="http://schemas.microsoft.com/office/drawing/2014/main" id="{F2F70F70-23C7-3F9E-8F41-7445D9183AB3}"/>
              </a:ext>
            </a:extLst>
          </p:cNvPr>
          <p:cNvSpPr txBox="1"/>
          <p:nvPr/>
        </p:nvSpPr>
        <p:spPr>
          <a:xfrm>
            <a:off x="1166230" y="7746721"/>
            <a:ext cx="2964437" cy="53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800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2100 Student </a:t>
            </a:r>
          </a:p>
        </p:txBody>
      </p:sp>
      <p:grpSp>
        <p:nvGrpSpPr>
          <p:cNvPr id="88" name="Group 35">
            <a:extLst>
              <a:ext uri="{FF2B5EF4-FFF2-40B4-BE49-F238E27FC236}">
                <a16:creationId xmlns:a16="http://schemas.microsoft.com/office/drawing/2014/main" id="{8F9CBA44-B1F6-6E17-FE32-8CA5BF26D527}"/>
              </a:ext>
            </a:extLst>
          </p:cNvPr>
          <p:cNvGrpSpPr/>
          <p:nvPr/>
        </p:nvGrpSpPr>
        <p:grpSpPr>
          <a:xfrm>
            <a:off x="1022755" y="4376096"/>
            <a:ext cx="882245" cy="512658"/>
            <a:chOff x="0" y="0"/>
            <a:chExt cx="305799" cy="305799"/>
          </a:xfrm>
        </p:grpSpPr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584C87CA-676C-2D68-6C89-A41F05180E94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 sz="2800"/>
            </a:p>
          </p:txBody>
        </p:sp>
        <p:sp>
          <p:nvSpPr>
            <p:cNvPr id="90" name="TextBox 37">
              <a:extLst>
                <a:ext uri="{FF2B5EF4-FFF2-40B4-BE49-F238E27FC236}">
                  <a16:creationId xmlns:a16="http://schemas.microsoft.com/office/drawing/2014/main" id="{21D9D48E-0240-6D60-ECB8-E8CACE488D47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sz="2800" dirty="0"/>
            </a:p>
          </p:txBody>
        </p:sp>
      </p:grpSp>
      <p:sp>
        <p:nvSpPr>
          <p:cNvPr id="91" name="TextBox 24">
            <a:extLst>
              <a:ext uri="{FF2B5EF4-FFF2-40B4-BE49-F238E27FC236}">
                <a16:creationId xmlns:a16="http://schemas.microsoft.com/office/drawing/2014/main" id="{0E481433-07C0-BD00-61E3-E20A5AA31DF1}"/>
              </a:ext>
            </a:extLst>
          </p:cNvPr>
          <p:cNvSpPr txBox="1"/>
          <p:nvPr/>
        </p:nvSpPr>
        <p:spPr>
          <a:xfrm>
            <a:off x="1117899" y="4343364"/>
            <a:ext cx="2964437" cy="53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800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800 Student </a:t>
            </a:r>
          </a:p>
        </p:txBody>
      </p:sp>
    </p:spTree>
    <p:extLst>
      <p:ext uri="{BB962C8B-B14F-4D97-AF65-F5344CB8AC3E}">
        <p14:creationId xmlns:p14="http://schemas.microsoft.com/office/powerpoint/2010/main" val="85000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35">
            <a:extLst>
              <a:ext uri="{FF2B5EF4-FFF2-40B4-BE49-F238E27FC236}">
                <a16:creationId xmlns:a16="http://schemas.microsoft.com/office/drawing/2014/main" id="{CA0E58E3-402E-3B0E-E549-AD8576B374DA}"/>
              </a:ext>
            </a:extLst>
          </p:cNvPr>
          <p:cNvGrpSpPr/>
          <p:nvPr/>
        </p:nvGrpSpPr>
        <p:grpSpPr>
          <a:xfrm>
            <a:off x="11202035" y="5646618"/>
            <a:ext cx="926071" cy="512658"/>
            <a:chOff x="0" y="0"/>
            <a:chExt cx="305799" cy="305799"/>
          </a:xfrm>
        </p:grpSpPr>
        <p:sp>
          <p:nvSpPr>
            <p:cNvPr id="61" name="Freeform 36">
              <a:extLst>
                <a:ext uri="{FF2B5EF4-FFF2-40B4-BE49-F238E27FC236}">
                  <a16:creationId xmlns:a16="http://schemas.microsoft.com/office/drawing/2014/main" id="{91AD1285-093E-9ED3-8D38-5B1241F543BA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62" name="TextBox 37">
              <a:extLst>
                <a:ext uri="{FF2B5EF4-FFF2-40B4-BE49-F238E27FC236}">
                  <a16:creationId xmlns:a16="http://schemas.microsoft.com/office/drawing/2014/main" id="{7FCF6624-CD81-36C7-F102-58D640E9BC0C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dirty="0"/>
            </a:p>
          </p:txBody>
        </p:sp>
      </p:grpSp>
      <p:grpSp>
        <p:nvGrpSpPr>
          <p:cNvPr id="52" name="Group 35">
            <a:extLst>
              <a:ext uri="{FF2B5EF4-FFF2-40B4-BE49-F238E27FC236}">
                <a16:creationId xmlns:a16="http://schemas.microsoft.com/office/drawing/2014/main" id="{655EA002-D4B9-7D6F-08E7-7A65123CE79F}"/>
              </a:ext>
            </a:extLst>
          </p:cNvPr>
          <p:cNvGrpSpPr/>
          <p:nvPr/>
        </p:nvGrpSpPr>
        <p:grpSpPr>
          <a:xfrm>
            <a:off x="8800189" y="7143576"/>
            <a:ext cx="874910" cy="512658"/>
            <a:chOff x="0" y="0"/>
            <a:chExt cx="305799" cy="305799"/>
          </a:xfrm>
        </p:grpSpPr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1B0AC52B-9242-7A88-CC2F-C8DDEB89A6C9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8BEC86F3-1690-6BB6-169B-58D5BA7C4CBB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dirty="0"/>
            </a:p>
          </p:txBody>
        </p:sp>
      </p:grpSp>
      <p:grpSp>
        <p:nvGrpSpPr>
          <p:cNvPr id="49" name="Group 35">
            <a:extLst>
              <a:ext uri="{FF2B5EF4-FFF2-40B4-BE49-F238E27FC236}">
                <a16:creationId xmlns:a16="http://schemas.microsoft.com/office/drawing/2014/main" id="{9188DC8D-F08B-24CD-EEE4-A0FF329B498B}"/>
              </a:ext>
            </a:extLst>
          </p:cNvPr>
          <p:cNvGrpSpPr/>
          <p:nvPr/>
        </p:nvGrpSpPr>
        <p:grpSpPr>
          <a:xfrm>
            <a:off x="4803595" y="4825152"/>
            <a:ext cx="874910" cy="512658"/>
            <a:chOff x="0" y="0"/>
            <a:chExt cx="305799" cy="305799"/>
          </a:xfrm>
        </p:grpSpPr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57565E33-3B0D-A089-6890-05F352EE26AD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1" name="TextBox 37">
              <a:extLst>
                <a:ext uri="{FF2B5EF4-FFF2-40B4-BE49-F238E27FC236}">
                  <a16:creationId xmlns:a16="http://schemas.microsoft.com/office/drawing/2014/main" id="{CC17CC91-CF7A-DD8A-85FB-D0C0C6B0145A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dirty="0"/>
            </a:p>
          </p:txBody>
        </p:sp>
      </p:grpSp>
      <p:grpSp>
        <p:nvGrpSpPr>
          <p:cNvPr id="46" name="Group 35">
            <a:extLst>
              <a:ext uri="{FF2B5EF4-FFF2-40B4-BE49-F238E27FC236}">
                <a16:creationId xmlns:a16="http://schemas.microsoft.com/office/drawing/2014/main" id="{49C555E5-1C6A-BE2D-22CC-9CA8C12201D5}"/>
              </a:ext>
            </a:extLst>
          </p:cNvPr>
          <p:cNvGrpSpPr/>
          <p:nvPr/>
        </p:nvGrpSpPr>
        <p:grpSpPr>
          <a:xfrm>
            <a:off x="1720361" y="7153289"/>
            <a:ext cx="874910" cy="512658"/>
            <a:chOff x="0" y="0"/>
            <a:chExt cx="305799" cy="305799"/>
          </a:xfrm>
        </p:grpSpPr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A2574BD5-A751-E443-51DB-2212794A2D31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8" name="TextBox 37">
              <a:extLst>
                <a:ext uri="{FF2B5EF4-FFF2-40B4-BE49-F238E27FC236}">
                  <a16:creationId xmlns:a16="http://schemas.microsoft.com/office/drawing/2014/main" id="{A9781165-9933-A03A-AF79-E9EC6356F1DC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dirty="0"/>
            </a:p>
          </p:txBody>
        </p:sp>
      </p:grpSp>
      <p:sp>
        <p:nvSpPr>
          <p:cNvPr id="2" name="AutoShape 2"/>
          <p:cNvSpPr/>
          <p:nvPr/>
        </p:nvSpPr>
        <p:spPr>
          <a:xfrm rot="1054">
            <a:off x="1382814" y="6326795"/>
            <a:ext cx="1541050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 dirty="0"/>
          </a:p>
        </p:txBody>
      </p:sp>
      <p:sp>
        <p:nvSpPr>
          <p:cNvPr id="3" name="AutoShape 3"/>
          <p:cNvSpPr/>
          <p:nvPr/>
        </p:nvSpPr>
        <p:spPr>
          <a:xfrm rot="5400000">
            <a:off x="5372601" y="6962523"/>
            <a:ext cx="12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sp>
        <p:nvSpPr>
          <p:cNvPr id="4" name="AutoShape 4"/>
          <p:cNvSpPr/>
          <p:nvPr/>
        </p:nvSpPr>
        <p:spPr>
          <a:xfrm rot="5400000">
            <a:off x="12608333" y="6927682"/>
            <a:ext cx="12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sp>
        <p:nvSpPr>
          <p:cNvPr id="5" name="AutoShape 5"/>
          <p:cNvSpPr/>
          <p:nvPr/>
        </p:nvSpPr>
        <p:spPr>
          <a:xfrm rot="5400000">
            <a:off x="2228684" y="5705321"/>
            <a:ext cx="12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sp>
        <p:nvSpPr>
          <p:cNvPr id="6" name="AutoShape 6"/>
          <p:cNvSpPr/>
          <p:nvPr/>
        </p:nvSpPr>
        <p:spPr>
          <a:xfrm rot="5400000">
            <a:off x="9434524" y="5680428"/>
            <a:ext cx="12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sp>
        <p:nvSpPr>
          <p:cNvPr id="7" name="AutoShape 7"/>
          <p:cNvSpPr/>
          <p:nvPr/>
        </p:nvSpPr>
        <p:spPr>
          <a:xfrm rot="5400000">
            <a:off x="14628433" y="5705321"/>
            <a:ext cx="12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grpSp>
        <p:nvGrpSpPr>
          <p:cNvPr id="8" name="Group 8"/>
          <p:cNvGrpSpPr/>
          <p:nvPr/>
        </p:nvGrpSpPr>
        <p:grpSpPr>
          <a:xfrm>
            <a:off x="2796590" y="5025549"/>
            <a:ext cx="111865" cy="11186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02428" y="5000656"/>
            <a:ext cx="111865" cy="11186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37391" y="6282752"/>
            <a:ext cx="111865" cy="11186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6880" y="6268498"/>
            <a:ext cx="111865" cy="11186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176240" y="7505113"/>
            <a:ext cx="111865" cy="11186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940507" y="7539954"/>
            <a:ext cx="111865" cy="11186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196339" y="5025549"/>
            <a:ext cx="111865" cy="11186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184056" y="884430"/>
            <a:ext cx="2203964" cy="1150069"/>
          </a:xfrm>
          <a:custGeom>
            <a:avLst/>
            <a:gdLst/>
            <a:ahLst/>
            <a:cxnLst/>
            <a:rect l="l" t="t" r="r" b="b"/>
            <a:pathLst>
              <a:path w="2203964" h="1150069">
                <a:moveTo>
                  <a:pt x="0" y="0"/>
                </a:moveTo>
                <a:lnTo>
                  <a:pt x="2203964" y="0"/>
                </a:lnTo>
                <a:lnTo>
                  <a:pt x="2203964" y="1150068"/>
                </a:lnTo>
                <a:lnTo>
                  <a:pt x="0" y="115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3" name="TextBox 23"/>
          <p:cNvSpPr txBox="1"/>
          <p:nvPr/>
        </p:nvSpPr>
        <p:spPr>
          <a:xfrm>
            <a:off x="1058019" y="961409"/>
            <a:ext cx="8115300" cy="196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4"/>
              </a:lnSpc>
            </a:pPr>
            <a:r>
              <a:rPr lang="en-US" sz="7514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TIMELINE OF ACTIVITIES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2811" y="4371190"/>
            <a:ext cx="3082102" cy="53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First quarter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265" y="4356395"/>
            <a:ext cx="2650671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2699" spc="215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Third quarter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28123" y="4390240"/>
            <a:ext cx="424829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 spc="192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Monthly Initiatives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31715" y="7557787"/>
            <a:ext cx="3748499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2699" spc="215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Second Quarter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19667" y="7471867"/>
            <a:ext cx="3556269" cy="5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Fourth quarter</a:t>
            </a:r>
          </a:p>
        </p:txBody>
      </p:sp>
      <p:grpSp>
        <p:nvGrpSpPr>
          <p:cNvPr id="29" name="Group 29"/>
          <p:cNvGrpSpPr/>
          <p:nvPr/>
        </p:nvGrpSpPr>
        <p:grpSpPr>
          <a:xfrm rot="-996513">
            <a:off x="10569951" y="-6684222"/>
            <a:ext cx="12946980" cy="12258678"/>
            <a:chOff x="0" y="0"/>
            <a:chExt cx="17262640" cy="1634490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2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33" name="TextBox 24">
            <a:extLst>
              <a:ext uri="{FF2B5EF4-FFF2-40B4-BE49-F238E27FC236}">
                <a16:creationId xmlns:a16="http://schemas.microsoft.com/office/drawing/2014/main" id="{6A2DB930-B386-1BBC-F1E2-7848AA9C3F14}"/>
              </a:ext>
            </a:extLst>
          </p:cNvPr>
          <p:cNvSpPr txBox="1"/>
          <p:nvPr/>
        </p:nvSpPr>
        <p:spPr>
          <a:xfrm>
            <a:off x="2159806" y="6443653"/>
            <a:ext cx="1273567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9-12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C6F3FA67-8627-7A9F-D8E1-6762290690AF}"/>
              </a:ext>
            </a:extLst>
          </p:cNvPr>
          <p:cNvSpPr txBox="1"/>
          <p:nvPr/>
        </p:nvSpPr>
        <p:spPr>
          <a:xfrm>
            <a:off x="5457617" y="5664095"/>
            <a:ext cx="1002588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1-3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383133DC-0105-7FB0-0982-56C494CB0DE1}"/>
              </a:ext>
            </a:extLst>
          </p:cNvPr>
          <p:cNvSpPr txBox="1"/>
          <p:nvPr/>
        </p:nvSpPr>
        <p:spPr>
          <a:xfrm>
            <a:off x="9572761" y="6420522"/>
            <a:ext cx="890834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4-6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A8EF2CD7-0514-7141-1ED6-D4BF3CD204E9}"/>
              </a:ext>
            </a:extLst>
          </p:cNvPr>
          <p:cNvSpPr txBox="1"/>
          <p:nvPr/>
        </p:nvSpPr>
        <p:spPr>
          <a:xfrm>
            <a:off x="12801600" y="5566573"/>
            <a:ext cx="781570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7-9</a:t>
            </a:r>
          </a:p>
        </p:txBody>
      </p:sp>
      <p:grpSp>
        <p:nvGrpSpPr>
          <p:cNvPr id="39" name="Group 35">
            <a:extLst>
              <a:ext uri="{FF2B5EF4-FFF2-40B4-BE49-F238E27FC236}">
                <a16:creationId xmlns:a16="http://schemas.microsoft.com/office/drawing/2014/main" id="{2548990E-4386-01BF-94BA-AEF8A9310667}"/>
              </a:ext>
            </a:extLst>
          </p:cNvPr>
          <p:cNvGrpSpPr/>
          <p:nvPr/>
        </p:nvGrpSpPr>
        <p:grpSpPr>
          <a:xfrm>
            <a:off x="10154832" y="8779364"/>
            <a:ext cx="3082102" cy="734342"/>
            <a:chOff x="0" y="0"/>
            <a:chExt cx="305799" cy="305799"/>
          </a:xfrm>
        </p:grpSpPr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5EB944E7-DA88-8BA8-13F1-F3570C171964}"/>
                </a:ext>
              </a:extLst>
            </p:cNvPr>
            <p:cNvSpPr/>
            <p:nvPr/>
          </p:nvSpPr>
          <p:spPr>
            <a:xfrm>
              <a:off x="0" y="0"/>
              <a:ext cx="305799" cy="305799"/>
            </a:xfrm>
            <a:custGeom>
              <a:avLst/>
              <a:gdLst/>
              <a:ahLst/>
              <a:cxnLst/>
              <a:rect l="l" t="t" r="r" b="b"/>
              <a:pathLst>
                <a:path w="305799" h="305799">
                  <a:moveTo>
                    <a:pt x="0" y="0"/>
                  </a:moveTo>
                  <a:lnTo>
                    <a:pt x="305799" y="0"/>
                  </a:lnTo>
                  <a:lnTo>
                    <a:pt x="305799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1" name="TextBox 37">
              <a:extLst>
                <a:ext uri="{FF2B5EF4-FFF2-40B4-BE49-F238E27FC236}">
                  <a16:creationId xmlns:a16="http://schemas.microsoft.com/office/drawing/2014/main" id="{867C9AF9-4AE8-C0CA-A5EC-EB292C5CAF2B}"/>
                </a:ext>
              </a:extLst>
            </p:cNvPr>
            <p:cNvSpPr txBox="1"/>
            <p:nvPr/>
          </p:nvSpPr>
          <p:spPr>
            <a:xfrm>
              <a:off x="0" y="-57150"/>
              <a:ext cx="305799" cy="36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 dirty="0"/>
            </a:p>
          </p:txBody>
        </p:sp>
      </p:grpSp>
      <p:sp>
        <p:nvSpPr>
          <p:cNvPr id="42" name="TextBox 32">
            <a:extLst>
              <a:ext uri="{FF2B5EF4-FFF2-40B4-BE49-F238E27FC236}">
                <a16:creationId xmlns:a16="http://schemas.microsoft.com/office/drawing/2014/main" id="{E62515B8-A124-66C3-8A11-9C7303757980}"/>
              </a:ext>
            </a:extLst>
          </p:cNvPr>
          <p:cNvSpPr txBox="1"/>
          <p:nvPr/>
        </p:nvSpPr>
        <p:spPr>
          <a:xfrm>
            <a:off x="9962574" y="8820198"/>
            <a:ext cx="3556269" cy="5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Break Event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61E76B64-BBEE-EB8A-2BFD-FD2453718EC6}"/>
              </a:ext>
            </a:extLst>
          </p:cNvPr>
          <p:cNvSpPr txBox="1"/>
          <p:nvPr/>
        </p:nvSpPr>
        <p:spPr>
          <a:xfrm>
            <a:off x="1807051" y="7093176"/>
            <a:ext cx="3082102" cy="53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300 Student </a:t>
            </a: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A34FC838-59CE-9A40-9129-2EA15277D2FA}"/>
              </a:ext>
            </a:extLst>
          </p:cNvPr>
          <p:cNvSpPr txBox="1"/>
          <p:nvPr/>
        </p:nvSpPr>
        <p:spPr>
          <a:xfrm>
            <a:off x="4882209" y="4768117"/>
            <a:ext cx="3082102" cy="53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600 Student </a:t>
            </a:r>
          </a:p>
        </p:txBody>
      </p:sp>
      <p:sp>
        <p:nvSpPr>
          <p:cNvPr id="45" name="TextBox 24">
            <a:extLst>
              <a:ext uri="{FF2B5EF4-FFF2-40B4-BE49-F238E27FC236}">
                <a16:creationId xmlns:a16="http://schemas.microsoft.com/office/drawing/2014/main" id="{CCA828CD-934A-9701-E3A0-F1DCBF996FA5}"/>
              </a:ext>
            </a:extLst>
          </p:cNvPr>
          <p:cNvSpPr txBox="1"/>
          <p:nvPr/>
        </p:nvSpPr>
        <p:spPr>
          <a:xfrm>
            <a:off x="8895333" y="7110844"/>
            <a:ext cx="2390812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800 Student </a:t>
            </a:r>
          </a:p>
        </p:txBody>
      </p:sp>
      <p:sp>
        <p:nvSpPr>
          <p:cNvPr id="56" name="AutoShape 6">
            <a:extLst>
              <a:ext uri="{FF2B5EF4-FFF2-40B4-BE49-F238E27FC236}">
                <a16:creationId xmlns:a16="http://schemas.microsoft.com/office/drawing/2014/main" id="{BC005881-C74C-BE4C-5291-C0707C71270D}"/>
              </a:ext>
            </a:extLst>
          </p:cNvPr>
          <p:cNvSpPr/>
          <p:nvPr/>
        </p:nvSpPr>
        <p:spPr>
          <a:xfrm rot="5400000" flipV="1">
            <a:off x="10496766" y="7452295"/>
            <a:ext cx="2286530" cy="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grpSp>
        <p:nvGrpSpPr>
          <p:cNvPr id="57" name="Group 10">
            <a:extLst>
              <a:ext uri="{FF2B5EF4-FFF2-40B4-BE49-F238E27FC236}">
                <a16:creationId xmlns:a16="http://schemas.microsoft.com/office/drawing/2014/main" id="{E7BABBA2-D3CC-5DFF-0E97-C56377F1118C}"/>
              </a:ext>
            </a:extLst>
          </p:cNvPr>
          <p:cNvGrpSpPr/>
          <p:nvPr/>
        </p:nvGrpSpPr>
        <p:grpSpPr>
          <a:xfrm>
            <a:off x="11620732" y="8607679"/>
            <a:ext cx="111865" cy="111865"/>
            <a:chOff x="0" y="0"/>
            <a:chExt cx="6350000" cy="635000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FF82BFE-7CB5-03B0-F1B8-68AB245E20F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59" name="TextBox 24">
            <a:extLst>
              <a:ext uri="{FF2B5EF4-FFF2-40B4-BE49-F238E27FC236}">
                <a16:creationId xmlns:a16="http://schemas.microsoft.com/office/drawing/2014/main" id="{65E254C5-DE6F-B59E-3960-6E5073AEEE1B}"/>
              </a:ext>
            </a:extLst>
          </p:cNvPr>
          <p:cNvSpPr txBox="1"/>
          <p:nvPr/>
        </p:nvSpPr>
        <p:spPr>
          <a:xfrm>
            <a:off x="7423384" y="5608901"/>
            <a:ext cx="750335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6</a:t>
            </a:r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2201449D-7AC9-8EE3-1D5F-DE924B498C67}"/>
              </a:ext>
            </a:extLst>
          </p:cNvPr>
          <p:cNvSpPr txBox="1"/>
          <p:nvPr/>
        </p:nvSpPr>
        <p:spPr>
          <a:xfrm>
            <a:off x="11249245" y="5566573"/>
            <a:ext cx="781570" cy="53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spc="223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129112" y="2472995"/>
          <a:ext cx="12945996" cy="6800980"/>
        </p:xfrm>
        <a:graphic>
          <a:graphicData uri="http://schemas.openxmlformats.org/drawingml/2006/table">
            <a:tbl>
              <a:tblPr/>
              <a:tblGrid>
                <a:gridCol w="2994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7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6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69221">
                <a:tc>
                  <a:txBody>
                    <a:bodyPr/>
                    <a:lstStyle/>
                    <a:p>
                      <a:pPr algn="ctr">
                        <a:lnSpc>
                          <a:spcPts val="3959"/>
                        </a:lnSpc>
                        <a:defRPr/>
                      </a:pPr>
                      <a:r>
                        <a:rPr lang="en-US" sz="2828">
                          <a:solidFill>
                            <a:srgbClr val="0D0E0D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Services 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7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68"/>
                        </a:lnSpc>
                        <a:defRPr/>
                      </a:pPr>
                      <a:r>
                        <a:rPr lang="en-US" sz="3620">
                          <a:solidFill>
                            <a:srgbClr val="0D0E0D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Mgtrb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7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226"/>
                        </a:lnSpc>
                        <a:defRPr/>
                      </a:pPr>
                      <a:r>
                        <a:rPr lang="en-US" sz="3733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AIR BNB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A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226"/>
                        </a:lnSpc>
                        <a:defRPr/>
                      </a:pPr>
                      <a:r>
                        <a:rPr lang="en-US" sz="3733">
                          <a:solidFill>
                            <a:srgbClr val="000000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Start up in Asyut 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9"/>
                        </a:lnSpc>
                        <a:defRPr/>
                      </a:pPr>
                      <a:r>
                        <a:rPr lang="en-US" sz="3506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Broker 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495">
                <a:tc>
                  <a:txBody>
                    <a:bodyPr/>
                    <a:lstStyle/>
                    <a:p>
                      <a:pPr algn="ctr">
                        <a:lnSpc>
                          <a:spcPts val="4066"/>
                        </a:lnSpc>
                        <a:defRPr/>
                      </a:pPr>
                      <a:r>
                        <a:rPr lang="en-US" sz="2904">
                          <a:solidFill>
                            <a:srgbClr val="000000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Services for students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787">
                <a:tc>
                  <a:txBody>
                    <a:bodyPr/>
                    <a:lstStyle/>
                    <a:p>
                      <a:pPr algn="ctr">
                        <a:lnSpc>
                          <a:spcPts val="4066"/>
                        </a:lnSpc>
                        <a:defRPr/>
                      </a:pPr>
                      <a:r>
                        <a:rPr lang="en-US" sz="2904">
                          <a:solidFill>
                            <a:srgbClr val="000000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Mobile App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2477">
                <a:tc>
                  <a:txBody>
                    <a:bodyPr/>
                    <a:lstStyle/>
                    <a:p>
                      <a:pPr algn="ctr">
                        <a:lnSpc>
                          <a:spcPts val="4066"/>
                        </a:lnSpc>
                        <a:defRPr/>
                      </a:pPr>
                      <a:r>
                        <a:rPr lang="en-US" sz="2904">
                          <a:solidFill>
                            <a:srgbClr val="000000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customers service  </a:t>
                      </a: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6"/>
                        </a:lnSpc>
                        <a:defRPr/>
                      </a:pPr>
                      <a:endParaRPr lang="en-US" sz="1100"/>
                    </a:p>
                  </a:txBody>
                  <a:tcPr marL="215509" marR="215509" marT="215509" marB="215509" anchor="ctr">
                    <a:lnL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6763078" y="4492308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9"/>
                </a:lnTo>
                <a:lnTo>
                  <a:pt x="0" y="1110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6763078" y="6149195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9"/>
                </a:lnTo>
                <a:lnTo>
                  <a:pt x="0" y="1110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9137144" y="6149195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9"/>
                </a:lnTo>
                <a:lnTo>
                  <a:pt x="0" y="1110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8925192" y="4634958"/>
            <a:ext cx="1491775" cy="1118831"/>
          </a:xfrm>
          <a:custGeom>
            <a:avLst/>
            <a:gdLst/>
            <a:ahLst/>
            <a:cxnLst/>
            <a:rect l="l" t="t" r="r" b="b"/>
            <a:pathLst>
              <a:path w="1491775" h="1118831">
                <a:moveTo>
                  <a:pt x="0" y="0"/>
                </a:moveTo>
                <a:lnTo>
                  <a:pt x="1491776" y="0"/>
                </a:lnTo>
                <a:lnTo>
                  <a:pt x="1491776" y="1118831"/>
                </a:lnTo>
                <a:lnTo>
                  <a:pt x="0" y="111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3950286" y="4634958"/>
            <a:ext cx="1491775" cy="1118831"/>
          </a:xfrm>
          <a:custGeom>
            <a:avLst/>
            <a:gdLst/>
            <a:ahLst/>
            <a:cxnLst/>
            <a:rect l="l" t="t" r="r" b="b"/>
            <a:pathLst>
              <a:path w="1491775" h="1118831">
                <a:moveTo>
                  <a:pt x="0" y="0"/>
                </a:moveTo>
                <a:lnTo>
                  <a:pt x="1491775" y="0"/>
                </a:lnTo>
                <a:lnTo>
                  <a:pt x="1491775" y="1118831"/>
                </a:lnTo>
                <a:lnTo>
                  <a:pt x="0" y="111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11091497" y="4634958"/>
            <a:ext cx="1491775" cy="1118831"/>
          </a:xfrm>
          <a:custGeom>
            <a:avLst/>
            <a:gdLst/>
            <a:ahLst/>
            <a:cxnLst/>
            <a:rect l="l" t="t" r="r" b="b"/>
            <a:pathLst>
              <a:path w="1491775" h="1118831">
                <a:moveTo>
                  <a:pt x="0" y="0"/>
                </a:moveTo>
                <a:lnTo>
                  <a:pt x="1491776" y="0"/>
                </a:lnTo>
                <a:lnTo>
                  <a:pt x="1491776" y="1118831"/>
                </a:lnTo>
                <a:lnTo>
                  <a:pt x="0" y="111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14099057" y="6149195"/>
            <a:ext cx="1491775" cy="1118831"/>
          </a:xfrm>
          <a:custGeom>
            <a:avLst/>
            <a:gdLst/>
            <a:ahLst/>
            <a:cxnLst/>
            <a:rect l="l" t="t" r="r" b="b"/>
            <a:pathLst>
              <a:path w="1491775" h="1118831">
                <a:moveTo>
                  <a:pt x="0" y="0"/>
                </a:moveTo>
                <a:lnTo>
                  <a:pt x="1491776" y="0"/>
                </a:lnTo>
                <a:lnTo>
                  <a:pt x="1491776" y="1118832"/>
                </a:lnTo>
                <a:lnTo>
                  <a:pt x="0" y="1118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>
            <a:off x="11303450" y="6149195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9"/>
                </a:lnTo>
                <a:lnTo>
                  <a:pt x="0" y="1110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6763078" y="7809664"/>
            <a:ext cx="951306" cy="989655"/>
          </a:xfrm>
          <a:custGeom>
            <a:avLst/>
            <a:gdLst/>
            <a:ahLst/>
            <a:cxnLst/>
            <a:rect l="l" t="t" r="r" b="b"/>
            <a:pathLst>
              <a:path w="951306" h="989655">
                <a:moveTo>
                  <a:pt x="0" y="0"/>
                </a:moveTo>
                <a:lnTo>
                  <a:pt x="951306" y="0"/>
                </a:lnTo>
                <a:lnTo>
                  <a:pt x="951306" y="989654"/>
                </a:lnTo>
                <a:lnTo>
                  <a:pt x="0" y="989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9137144" y="7749032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8"/>
                </a:lnTo>
                <a:lnTo>
                  <a:pt x="0" y="11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11303450" y="7688400"/>
            <a:ext cx="1067871" cy="1110919"/>
          </a:xfrm>
          <a:custGeom>
            <a:avLst/>
            <a:gdLst/>
            <a:ahLst/>
            <a:cxnLst/>
            <a:rect l="l" t="t" r="r" b="b"/>
            <a:pathLst>
              <a:path w="1067871" h="1110919">
                <a:moveTo>
                  <a:pt x="0" y="0"/>
                </a:moveTo>
                <a:lnTo>
                  <a:pt x="1067871" y="0"/>
                </a:lnTo>
                <a:lnTo>
                  <a:pt x="1067871" y="1110918"/>
                </a:lnTo>
                <a:lnTo>
                  <a:pt x="0" y="111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>
            <a:off x="13950286" y="7809664"/>
            <a:ext cx="1491775" cy="1118831"/>
          </a:xfrm>
          <a:custGeom>
            <a:avLst/>
            <a:gdLst/>
            <a:ahLst/>
            <a:cxnLst/>
            <a:rect l="l" t="t" r="r" b="b"/>
            <a:pathLst>
              <a:path w="1491775" h="1118831">
                <a:moveTo>
                  <a:pt x="0" y="0"/>
                </a:moveTo>
                <a:lnTo>
                  <a:pt x="1491775" y="0"/>
                </a:lnTo>
                <a:lnTo>
                  <a:pt x="1491775" y="1118831"/>
                </a:lnTo>
                <a:lnTo>
                  <a:pt x="0" y="111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TextBox 15"/>
          <p:cNvSpPr txBox="1"/>
          <p:nvPr/>
        </p:nvSpPr>
        <p:spPr>
          <a:xfrm>
            <a:off x="2056139" y="740654"/>
            <a:ext cx="10655180" cy="141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79"/>
              </a:lnSpc>
              <a:spcBef>
                <a:spcPct val="0"/>
              </a:spcBef>
            </a:pPr>
            <a:r>
              <a:rPr lang="en-US" sz="81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Compatitors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79883" y="-4255519"/>
            <a:ext cx="11724161" cy="1172416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E0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1483715">
            <a:off x="13939178" y="-33836"/>
            <a:ext cx="2048806" cy="405391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1483715">
            <a:off x="15355854" y="2960502"/>
            <a:ext cx="2048806" cy="4053915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9" r="-39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1483715">
            <a:off x="17134236" y="-998258"/>
            <a:ext cx="2048806" cy="4053915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826" r="-826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 rot="1483715">
            <a:off x="12044336" y="3965858"/>
            <a:ext cx="2048806" cy="4053915"/>
            <a:chOff x="0" y="0"/>
            <a:chExt cx="2620010" cy="5184140"/>
          </a:xfrm>
        </p:grpSpPr>
        <p:sp>
          <p:nvSpPr>
            <p:cNvPr id="36" name="Freeform 3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7582" t="-2168" r="-10068" b="-9250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 rot="1483715">
            <a:off x="10160801" y="7877816"/>
            <a:ext cx="2048806" cy="4053915"/>
            <a:chOff x="0" y="0"/>
            <a:chExt cx="2620010" cy="5184140"/>
          </a:xfrm>
        </p:grpSpPr>
        <p:sp>
          <p:nvSpPr>
            <p:cNvPr id="46" name="Freeform 4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83" r="-83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55" name="Group 55"/>
          <p:cNvGrpSpPr>
            <a:grpSpLocks noChangeAspect="1"/>
          </p:cNvGrpSpPr>
          <p:nvPr/>
        </p:nvGrpSpPr>
        <p:grpSpPr>
          <a:xfrm rot="1483715">
            <a:off x="13461012" y="6960196"/>
            <a:ext cx="2048806" cy="4053915"/>
            <a:chOff x="0" y="0"/>
            <a:chExt cx="2620010" cy="5184140"/>
          </a:xfrm>
        </p:grpSpPr>
        <p:sp>
          <p:nvSpPr>
            <p:cNvPr id="56" name="Freeform 5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ar-EG"/>
            </a:p>
          </p:txBody>
        </p:sp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8612871">
            <a:off x="5681830" y="4165977"/>
            <a:ext cx="4181224" cy="4181224"/>
          </a:xfrm>
          <a:prstGeom prst="rect">
            <a:avLst/>
          </a:prstGeom>
        </p:spPr>
      </p:pic>
      <p:grpSp>
        <p:nvGrpSpPr>
          <p:cNvPr id="66" name="Group 66"/>
          <p:cNvGrpSpPr/>
          <p:nvPr/>
        </p:nvGrpSpPr>
        <p:grpSpPr>
          <a:xfrm>
            <a:off x="763357" y="5256362"/>
            <a:ext cx="753731" cy="753731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73A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76899" y="6503083"/>
            <a:ext cx="753731" cy="753731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7939035" y="5041104"/>
            <a:ext cx="1133634" cy="73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3"/>
              </a:lnSpc>
              <a:spcBef>
                <a:spcPct val="0"/>
              </a:spcBef>
            </a:pPr>
            <a:r>
              <a:rPr lang="en-US" sz="4345">
                <a:solidFill>
                  <a:srgbClr val="0D0E0D"/>
                </a:solidFill>
                <a:latin typeface="Ubuntu Bold"/>
                <a:ea typeface="Ubuntu Bold"/>
                <a:cs typeface="Ubuntu Bold"/>
                <a:sym typeface="Ubuntu Bold"/>
              </a:rPr>
              <a:t>95%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811720" y="7407245"/>
            <a:ext cx="820031" cy="73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3"/>
              </a:lnSpc>
              <a:spcBef>
                <a:spcPct val="0"/>
              </a:spcBef>
            </a:pPr>
            <a:r>
              <a:rPr lang="en-US" sz="4345">
                <a:solidFill>
                  <a:srgbClr val="0D0E0D"/>
                </a:solidFill>
                <a:latin typeface="Ubuntu Bold"/>
                <a:ea typeface="Ubuntu Bold"/>
                <a:cs typeface="Ubuntu Bold"/>
                <a:sym typeface="Ubuntu Bold"/>
              </a:rPr>
              <a:t>5%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76899" y="2882061"/>
            <a:ext cx="4855062" cy="93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3"/>
              </a:lnSpc>
              <a:spcBef>
                <a:spcPct val="0"/>
              </a:spcBef>
            </a:pPr>
            <a:r>
              <a:rPr lang="en-US" sz="544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50 students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-806486" y="622610"/>
            <a:ext cx="7122930" cy="137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85"/>
              </a:lnSpc>
              <a:spcBef>
                <a:spcPct val="0"/>
              </a:spcBef>
            </a:pPr>
            <a:r>
              <a:rPr lang="en-US" sz="798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Survey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971266" y="5315892"/>
            <a:ext cx="3364733" cy="6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  <a:spcBef>
                <a:spcPct val="0"/>
              </a:spcBef>
            </a:pPr>
            <a:r>
              <a:rPr lang="en-US" sz="392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Ready to use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978888" y="6582923"/>
            <a:ext cx="2773127" cy="6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  <a:spcBef>
                <a:spcPct val="0"/>
              </a:spcBef>
            </a:pPr>
            <a:r>
              <a:rPr lang="en-US" sz="392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Not ready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00089">
            <a:off x="-4351778" y="-5100639"/>
            <a:ext cx="12946980" cy="12258678"/>
            <a:chOff x="0" y="0"/>
            <a:chExt cx="1726264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5925" y="-43119"/>
            <a:ext cx="10649461" cy="10330119"/>
            <a:chOff x="0" y="0"/>
            <a:chExt cx="14199281" cy="13773491"/>
          </a:xfrm>
        </p:grpSpPr>
        <p:sp>
          <p:nvSpPr>
            <p:cNvPr id="7" name="TextBox 7"/>
            <p:cNvSpPr txBox="1"/>
            <p:nvPr/>
          </p:nvSpPr>
          <p:spPr>
            <a:xfrm>
              <a:off x="0" y="1171575"/>
              <a:ext cx="14199281" cy="12601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060"/>
                </a:lnSpc>
              </a:pPr>
              <a:r>
                <a:rPr lang="en-US" sz="29564" spc="-1034">
                  <a:solidFill>
                    <a:srgbClr val="FDC73A"/>
                  </a:solidFill>
                  <a:latin typeface="Intro"/>
                  <a:ea typeface="Intro"/>
                  <a:cs typeface="Intro"/>
                  <a:sym typeface="Intro"/>
                </a:rPr>
                <a:t>GET</a:t>
              </a:r>
            </a:p>
            <a:p>
              <a:pPr algn="l">
                <a:lnSpc>
                  <a:spcPts val="23060"/>
                </a:lnSpc>
              </a:pPr>
              <a:r>
                <a:rPr lang="en-US" sz="29564" spc="-1034">
                  <a:solidFill>
                    <a:srgbClr val="FDC73A"/>
                  </a:solidFill>
                  <a:latin typeface="Intro"/>
                  <a:ea typeface="Intro"/>
                  <a:cs typeface="Intro"/>
                  <a:sym typeface="Intro"/>
                </a:rPr>
                <a:t>THE</a:t>
              </a:r>
            </a:p>
            <a:p>
              <a:pPr algn="l">
                <a:lnSpc>
                  <a:spcPts val="23060"/>
                </a:lnSpc>
              </a:pPr>
              <a:r>
                <a:rPr lang="en-US" sz="29564" spc="-1034">
                  <a:solidFill>
                    <a:srgbClr val="FDC73A"/>
                  </a:solidFill>
                  <a:latin typeface="Intro"/>
                  <a:ea typeface="Intro"/>
                  <a:cs typeface="Intro"/>
                  <a:sym typeface="Intro"/>
                </a:rPr>
                <a:t>APP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207525" y="4345672"/>
              <a:ext cx="7991756" cy="569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93"/>
                </a:lnSpc>
                <a:spcBef>
                  <a:spcPct val="0"/>
                </a:spcBef>
              </a:pPr>
              <a:r>
                <a:rPr lang="en-US" sz="25637" spc="410">
                  <a:solidFill>
                    <a:srgbClr val="000000"/>
                  </a:solidFill>
                  <a:latin typeface="Holiday"/>
                  <a:ea typeface="Holiday"/>
                  <a:cs typeface="Holiday"/>
                  <a:sym typeface="Holiday"/>
                </a:rPr>
                <a:t>today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756212" y="228000"/>
            <a:ext cx="4946692" cy="9787881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1547" t="-3016" r="-11369" b="-1338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1421" y="2150783"/>
            <a:ext cx="2397678" cy="239766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8259" t="-42097" r="-1837" b="-31366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692904" y="2141769"/>
            <a:ext cx="2364128" cy="2364119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422" t="-19714" r="-29894" b="-7695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740702" y="6084423"/>
            <a:ext cx="2364128" cy="236411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 rot="-996513">
            <a:off x="12561188" y="-5904285"/>
            <a:ext cx="12946980" cy="12258678"/>
            <a:chOff x="0" y="0"/>
            <a:chExt cx="17262640" cy="163449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00475" y="6008089"/>
            <a:ext cx="2364128" cy="23641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52444" r="-56111" b="-45948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95561">
            <a:off x="4740702" y="6073384"/>
            <a:ext cx="2364128" cy="2364119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4195" t="-25719" r="-19986" b="-95049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000475" y="6008089"/>
            <a:ext cx="2364128" cy="2364119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32304" t="-14729" r="-10803" b="-20185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799281" y="2166208"/>
            <a:ext cx="2364128" cy="236411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1723" r="-25284" b="-23561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86239" y="150178"/>
            <a:ext cx="2991088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D0E0D"/>
                </a:solidFill>
                <a:latin typeface="More Sugar"/>
                <a:ea typeface="More Sugar"/>
                <a:cs typeface="More Sugar"/>
                <a:sym typeface="More Sugar"/>
              </a:rPr>
              <a:t>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79464" y="4660743"/>
            <a:ext cx="1674943" cy="50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Ali Arabi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21567" y="9014989"/>
            <a:ext cx="4460985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Software Developer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21567" y="8521848"/>
            <a:ext cx="4460985" cy="464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2709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Haneen Mohammed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32997" y="9076902"/>
            <a:ext cx="4460985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Software Developer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52047" y="8531373"/>
            <a:ext cx="4460985" cy="464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2709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Fahme EId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14264" y="5160611"/>
            <a:ext cx="4460985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Business development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74064" y="4635102"/>
            <a:ext cx="2050311" cy="50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 dirty="0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Salwa Alaa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09767" y="5182357"/>
            <a:ext cx="4460985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Sales &amp; Operation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95129" y="5167306"/>
            <a:ext cx="3305579" cy="38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Marketing &amp; branding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34038" y="5663393"/>
            <a:ext cx="1457884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 err="1">
                <a:solidFill>
                  <a:srgbClr val="FFB8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Mgtrb</a:t>
            </a:r>
            <a:endParaRPr lang="en-US" sz="2285" dirty="0">
              <a:solidFill>
                <a:srgbClr val="FFB800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262586" y="5618460"/>
            <a:ext cx="1457884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 err="1">
                <a:solidFill>
                  <a:srgbClr val="FFB8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Mgtrb</a:t>
            </a:r>
            <a:endParaRPr lang="en-US" sz="2285" dirty="0">
              <a:solidFill>
                <a:srgbClr val="FFB800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453597" y="9486452"/>
            <a:ext cx="1457884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FFB8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Mgtrb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93824" y="9486452"/>
            <a:ext cx="1457884" cy="3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dirty="0" err="1">
                <a:solidFill>
                  <a:srgbClr val="FFB8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Mgtrb</a:t>
            </a:r>
            <a:endParaRPr lang="en-US" sz="2285" dirty="0">
              <a:solidFill>
                <a:srgbClr val="FFB800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760543" y="4681870"/>
            <a:ext cx="2204874" cy="50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1A1B1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Yousef Salah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96513">
            <a:off x="-4948539" y="-6666192"/>
            <a:ext cx="12946980" cy="12258678"/>
            <a:chOff x="0" y="0"/>
            <a:chExt cx="1726264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01186" y="6751720"/>
            <a:ext cx="6203711" cy="1938592"/>
            <a:chOff x="0" y="0"/>
            <a:chExt cx="1034760" cy="3233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4760" cy="323351"/>
            </a:xfrm>
            <a:custGeom>
              <a:avLst/>
              <a:gdLst/>
              <a:ahLst/>
              <a:cxnLst/>
              <a:rect l="l" t="t" r="r" b="b"/>
              <a:pathLst>
                <a:path w="1034760" h="323351">
                  <a:moveTo>
                    <a:pt x="52414" y="0"/>
                  </a:moveTo>
                  <a:lnTo>
                    <a:pt x="982346" y="0"/>
                  </a:lnTo>
                  <a:cubicBezTo>
                    <a:pt x="1011294" y="0"/>
                    <a:pt x="1034760" y="23467"/>
                    <a:pt x="1034760" y="52414"/>
                  </a:cubicBezTo>
                  <a:lnTo>
                    <a:pt x="1034760" y="270937"/>
                  </a:lnTo>
                  <a:cubicBezTo>
                    <a:pt x="1034760" y="299885"/>
                    <a:pt x="1011294" y="323351"/>
                    <a:pt x="982346" y="323351"/>
                  </a:cubicBezTo>
                  <a:lnTo>
                    <a:pt x="52414" y="323351"/>
                  </a:lnTo>
                  <a:cubicBezTo>
                    <a:pt x="23467" y="323351"/>
                    <a:pt x="0" y="299885"/>
                    <a:pt x="0" y="270937"/>
                  </a:cubicBezTo>
                  <a:lnTo>
                    <a:pt x="0" y="52414"/>
                  </a:lnTo>
                  <a:cubicBezTo>
                    <a:pt x="0" y="23467"/>
                    <a:pt x="23467" y="0"/>
                    <a:pt x="5241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34760" cy="36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13250" y="7187097"/>
            <a:ext cx="1067074" cy="1067838"/>
            <a:chOff x="0" y="0"/>
            <a:chExt cx="812800" cy="8133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174127" y="0"/>
                  </a:moveTo>
                  <a:lnTo>
                    <a:pt x="638673" y="0"/>
                  </a:lnTo>
                  <a:cubicBezTo>
                    <a:pt x="734841" y="0"/>
                    <a:pt x="812800" y="77959"/>
                    <a:pt x="812800" y="174127"/>
                  </a:cubicBezTo>
                  <a:lnTo>
                    <a:pt x="812800" y="639255"/>
                  </a:lnTo>
                  <a:cubicBezTo>
                    <a:pt x="812800" y="685436"/>
                    <a:pt x="794455" y="729726"/>
                    <a:pt x="761799" y="762381"/>
                  </a:cubicBezTo>
                  <a:cubicBezTo>
                    <a:pt x="729144" y="795036"/>
                    <a:pt x="684855" y="813382"/>
                    <a:pt x="638673" y="813382"/>
                  </a:cubicBezTo>
                  <a:lnTo>
                    <a:pt x="174127" y="813382"/>
                  </a:lnTo>
                  <a:cubicBezTo>
                    <a:pt x="77959" y="813382"/>
                    <a:pt x="0" y="735423"/>
                    <a:pt x="0" y="639255"/>
                  </a:cubicBezTo>
                  <a:lnTo>
                    <a:pt x="0" y="174127"/>
                  </a:lnTo>
                  <a:cubicBezTo>
                    <a:pt x="0" y="77959"/>
                    <a:pt x="77959" y="0"/>
                    <a:pt x="174127" y="0"/>
                  </a:cubicBezTo>
                  <a:close/>
                </a:path>
              </a:pathLst>
            </a:custGeom>
            <a:solidFill>
              <a:srgbClr val="1A1B1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64025" y="7290735"/>
            <a:ext cx="382880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spc="-7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 Location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64025" y="7765080"/>
            <a:ext cx="382880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099">
                <a:solidFill>
                  <a:srgbClr val="66666E"/>
                </a:solidFill>
                <a:latin typeface="More Sugar"/>
                <a:ea typeface="More Sugar"/>
                <a:cs typeface="More Sugar"/>
                <a:sym typeface="More Sugar"/>
              </a:rPr>
              <a:t>Ismailia, Egypt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901186" y="4142158"/>
            <a:ext cx="6203711" cy="1938592"/>
            <a:chOff x="0" y="0"/>
            <a:chExt cx="1034760" cy="3233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34760" cy="323351"/>
            </a:xfrm>
            <a:custGeom>
              <a:avLst/>
              <a:gdLst/>
              <a:ahLst/>
              <a:cxnLst/>
              <a:rect l="l" t="t" r="r" b="b"/>
              <a:pathLst>
                <a:path w="1034760" h="323351">
                  <a:moveTo>
                    <a:pt x="52414" y="0"/>
                  </a:moveTo>
                  <a:lnTo>
                    <a:pt x="982346" y="0"/>
                  </a:lnTo>
                  <a:cubicBezTo>
                    <a:pt x="1011294" y="0"/>
                    <a:pt x="1034760" y="23467"/>
                    <a:pt x="1034760" y="52414"/>
                  </a:cubicBezTo>
                  <a:lnTo>
                    <a:pt x="1034760" y="270937"/>
                  </a:lnTo>
                  <a:cubicBezTo>
                    <a:pt x="1034760" y="299885"/>
                    <a:pt x="1011294" y="323351"/>
                    <a:pt x="982346" y="323351"/>
                  </a:cubicBezTo>
                  <a:lnTo>
                    <a:pt x="52414" y="323351"/>
                  </a:lnTo>
                  <a:cubicBezTo>
                    <a:pt x="23467" y="323351"/>
                    <a:pt x="0" y="299885"/>
                    <a:pt x="0" y="270937"/>
                  </a:cubicBezTo>
                  <a:lnTo>
                    <a:pt x="0" y="52414"/>
                  </a:lnTo>
                  <a:cubicBezTo>
                    <a:pt x="0" y="23467"/>
                    <a:pt x="23467" y="0"/>
                    <a:pt x="5241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34760" cy="36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13250" y="4577535"/>
            <a:ext cx="1067074" cy="1067838"/>
            <a:chOff x="0" y="0"/>
            <a:chExt cx="812800" cy="8133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174127" y="0"/>
                  </a:moveTo>
                  <a:lnTo>
                    <a:pt x="638673" y="0"/>
                  </a:lnTo>
                  <a:cubicBezTo>
                    <a:pt x="734841" y="0"/>
                    <a:pt x="812800" y="77959"/>
                    <a:pt x="812800" y="174127"/>
                  </a:cubicBezTo>
                  <a:lnTo>
                    <a:pt x="812800" y="639255"/>
                  </a:lnTo>
                  <a:cubicBezTo>
                    <a:pt x="812800" y="685436"/>
                    <a:pt x="794455" y="729726"/>
                    <a:pt x="761799" y="762381"/>
                  </a:cubicBezTo>
                  <a:cubicBezTo>
                    <a:pt x="729144" y="795036"/>
                    <a:pt x="684855" y="813382"/>
                    <a:pt x="638673" y="813382"/>
                  </a:cubicBezTo>
                  <a:lnTo>
                    <a:pt x="174127" y="813382"/>
                  </a:lnTo>
                  <a:cubicBezTo>
                    <a:pt x="77959" y="813382"/>
                    <a:pt x="0" y="735423"/>
                    <a:pt x="0" y="639255"/>
                  </a:cubicBezTo>
                  <a:lnTo>
                    <a:pt x="0" y="174127"/>
                  </a:lnTo>
                  <a:cubicBezTo>
                    <a:pt x="0" y="77959"/>
                    <a:pt x="77959" y="0"/>
                    <a:pt x="174127" y="0"/>
                  </a:cubicBezTo>
                  <a:close/>
                </a:path>
              </a:pathLst>
            </a:custGeom>
            <a:solidFill>
              <a:srgbClr val="1A1B1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696682" y="4861349"/>
            <a:ext cx="500210" cy="500210"/>
          </a:xfrm>
          <a:custGeom>
            <a:avLst/>
            <a:gdLst/>
            <a:ahLst/>
            <a:cxnLst/>
            <a:rect l="l" t="t" r="r" b="b"/>
            <a:pathLst>
              <a:path w="500210" h="500210">
                <a:moveTo>
                  <a:pt x="0" y="0"/>
                </a:moveTo>
                <a:lnTo>
                  <a:pt x="500210" y="0"/>
                </a:lnTo>
                <a:lnTo>
                  <a:pt x="500210" y="500211"/>
                </a:lnTo>
                <a:lnTo>
                  <a:pt x="0" y="50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1" name="TextBox 21"/>
          <p:cNvSpPr txBox="1"/>
          <p:nvPr/>
        </p:nvSpPr>
        <p:spPr>
          <a:xfrm>
            <a:off x="9764025" y="4681173"/>
            <a:ext cx="382880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spc="-7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Phone Number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64025" y="5155518"/>
            <a:ext cx="3828809" cy="42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>
                <a:solidFill>
                  <a:srgbClr val="66666E"/>
                </a:solidFill>
                <a:latin typeface="More Sugar"/>
                <a:ea typeface="More Sugar"/>
                <a:cs typeface="More Sugar"/>
                <a:sym typeface="More Sugar"/>
              </a:rPr>
              <a:t>01282010827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6751720"/>
            <a:ext cx="6203711" cy="1938592"/>
            <a:chOff x="0" y="0"/>
            <a:chExt cx="1034760" cy="3233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34760" cy="323351"/>
            </a:xfrm>
            <a:custGeom>
              <a:avLst/>
              <a:gdLst/>
              <a:ahLst/>
              <a:cxnLst/>
              <a:rect l="l" t="t" r="r" b="b"/>
              <a:pathLst>
                <a:path w="1034760" h="323351">
                  <a:moveTo>
                    <a:pt x="52414" y="0"/>
                  </a:moveTo>
                  <a:lnTo>
                    <a:pt x="982346" y="0"/>
                  </a:lnTo>
                  <a:cubicBezTo>
                    <a:pt x="1011294" y="0"/>
                    <a:pt x="1034760" y="23467"/>
                    <a:pt x="1034760" y="52414"/>
                  </a:cubicBezTo>
                  <a:lnTo>
                    <a:pt x="1034760" y="270937"/>
                  </a:lnTo>
                  <a:cubicBezTo>
                    <a:pt x="1034760" y="299885"/>
                    <a:pt x="1011294" y="323351"/>
                    <a:pt x="982346" y="323351"/>
                  </a:cubicBezTo>
                  <a:lnTo>
                    <a:pt x="52414" y="323351"/>
                  </a:lnTo>
                  <a:cubicBezTo>
                    <a:pt x="23467" y="323351"/>
                    <a:pt x="0" y="299885"/>
                    <a:pt x="0" y="270937"/>
                  </a:cubicBezTo>
                  <a:lnTo>
                    <a:pt x="0" y="52414"/>
                  </a:lnTo>
                  <a:cubicBezTo>
                    <a:pt x="0" y="23467"/>
                    <a:pt x="23467" y="0"/>
                    <a:pt x="5241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34760" cy="36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40763" y="7187097"/>
            <a:ext cx="1067074" cy="1067838"/>
            <a:chOff x="0" y="0"/>
            <a:chExt cx="812800" cy="8133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174127" y="0"/>
                  </a:moveTo>
                  <a:lnTo>
                    <a:pt x="638673" y="0"/>
                  </a:lnTo>
                  <a:cubicBezTo>
                    <a:pt x="734841" y="0"/>
                    <a:pt x="812800" y="77959"/>
                    <a:pt x="812800" y="174127"/>
                  </a:cubicBezTo>
                  <a:lnTo>
                    <a:pt x="812800" y="639255"/>
                  </a:lnTo>
                  <a:cubicBezTo>
                    <a:pt x="812800" y="685436"/>
                    <a:pt x="794455" y="729726"/>
                    <a:pt x="761799" y="762381"/>
                  </a:cubicBezTo>
                  <a:cubicBezTo>
                    <a:pt x="729144" y="795036"/>
                    <a:pt x="684855" y="813382"/>
                    <a:pt x="638673" y="813382"/>
                  </a:cubicBezTo>
                  <a:lnTo>
                    <a:pt x="174127" y="813382"/>
                  </a:lnTo>
                  <a:cubicBezTo>
                    <a:pt x="77959" y="813382"/>
                    <a:pt x="0" y="735423"/>
                    <a:pt x="0" y="639255"/>
                  </a:cubicBezTo>
                  <a:lnTo>
                    <a:pt x="0" y="174127"/>
                  </a:lnTo>
                  <a:cubicBezTo>
                    <a:pt x="0" y="77959"/>
                    <a:pt x="77959" y="0"/>
                    <a:pt x="174127" y="0"/>
                  </a:cubicBezTo>
                  <a:close/>
                </a:path>
              </a:pathLst>
            </a:custGeom>
            <a:solidFill>
              <a:srgbClr val="1A1B1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70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8700" y="4142158"/>
            <a:ext cx="6203711" cy="1938592"/>
            <a:chOff x="0" y="0"/>
            <a:chExt cx="1034760" cy="32335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34760" cy="323351"/>
            </a:xfrm>
            <a:custGeom>
              <a:avLst/>
              <a:gdLst/>
              <a:ahLst/>
              <a:cxnLst/>
              <a:rect l="l" t="t" r="r" b="b"/>
              <a:pathLst>
                <a:path w="1034760" h="323351">
                  <a:moveTo>
                    <a:pt x="52414" y="0"/>
                  </a:moveTo>
                  <a:lnTo>
                    <a:pt x="982346" y="0"/>
                  </a:lnTo>
                  <a:cubicBezTo>
                    <a:pt x="1011294" y="0"/>
                    <a:pt x="1034760" y="23467"/>
                    <a:pt x="1034760" y="52414"/>
                  </a:cubicBezTo>
                  <a:lnTo>
                    <a:pt x="1034760" y="270937"/>
                  </a:lnTo>
                  <a:cubicBezTo>
                    <a:pt x="1034760" y="299885"/>
                    <a:pt x="1011294" y="323351"/>
                    <a:pt x="982346" y="323351"/>
                  </a:cubicBezTo>
                  <a:lnTo>
                    <a:pt x="52414" y="323351"/>
                  </a:lnTo>
                  <a:cubicBezTo>
                    <a:pt x="23467" y="323351"/>
                    <a:pt x="0" y="299885"/>
                    <a:pt x="0" y="270937"/>
                  </a:cubicBezTo>
                  <a:lnTo>
                    <a:pt x="0" y="52414"/>
                  </a:lnTo>
                  <a:cubicBezTo>
                    <a:pt x="0" y="23467"/>
                    <a:pt x="23467" y="0"/>
                    <a:pt x="5241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034760" cy="36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40763" y="4577535"/>
            <a:ext cx="1067074" cy="1067838"/>
            <a:chOff x="0" y="0"/>
            <a:chExt cx="812800" cy="81338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174127" y="0"/>
                  </a:moveTo>
                  <a:lnTo>
                    <a:pt x="638673" y="0"/>
                  </a:lnTo>
                  <a:cubicBezTo>
                    <a:pt x="734841" y="0"/>
                    <a:pt x="812800" y="77959"/>
                    <a:pt x="812800" y="174127"/>
                  </a:cubicBezTo>
                  <a:lnTo>
                    <a:pt x="812800" y="639255"/>
                  </a:lnTo>
                  <a:cubicBezTo>
                    <a:pt x="812800" y="685436"/>
                    <a:pt x="794455" y="729726"/>
                    <a:pt x="761799" y="762381"/>
                  </a:cubicBezTo>
                  <a:cubicBezTo>
                    <a:pt x="729144" y="795036"/>
                    <a:pt x="684855" y="813382"/>
                    <a:pt x="638673" y="813382"/>
                  </a:cubicBezTo>
                  <a:lnTo>
                    <a:pt x="174127" y="813382"/>
                  </a:lnTo>
                  <a:cubicBezTo>
                    <a:pt x="77959" y="813382"/>
                    <a:pt x="0" y="735423"/>
                    <a:pt x="0" y="639255"/>
                  </a:cubicBezTo>
                  <a:lnTo>
                    <a:pt x="0" y="174127"/>
                  </a:lnTo>
                  <a:cubicBezTo>
                    <a:pt x="0" y="77959"/>
                    <a:pt x="77959" y="0"/>
                    <a:pt x="174127" y="0"/>
                  </a:cubicBezTo>
                  <a:close/>
                </a:path>
              </a:pathLst>
            </a:custGeom>
            <a:solidFill>
              <a:srgbClr val="1A1B1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70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797575" y="4898627"/>
            <a:ext cx="553451" cy="425654"/>
          </a:xfrm>
          <a:custGeom>
            <a:avLst/>
            <a:gdLst/>
            <a:ahLst/>
            <a:cxnLst/>
            <a:rect l="l" t="t" r="r" b="b"/>
            <a:pathLst>
              <a:path w="553451" h="425654">
                <a:moveTo>
                  <a:pt x="0" y="0"/>
                </a:moveTo>
                <a:lnTo>
                  <a:pt x="553451" y="0"/>
                </a:lnTo>
                <a:lnTo>
                  <a:pt x="553451" y="425654"/>
                </a:lnTo>
                <a:lnTo>
                  <a:pt x="0" y="425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13451090" y="1208915"/>
            <a:ext cx="4416612" cy="8739026"/>
            <a:chOff x="0" y="0"/>
            <a:chExt cx="2620010" cy="5184140"/>
          </a:xfrm>
        </p:grpSpPr>
        <p:sp>
          <p:nvSpPr>
            <p:cNvPr id="37" name="Freeform 3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1547" t="-3016" r="-11369" b="-1338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6" name="Freeform 46"/>
          <p:cNvSpPr/>
          <p:nvPr/>
        </p:nvSpPr>
        <p:spPr>
          <a:xfrm>
            <a:off x="1702532" y="7319310"/>
            <a:ext cx="743536" cy="743536"/>
          </a:xfrm>
          <a:custGeom>
            <a:avLst/>
            <a:gdLst/>
            <a:ahLst/>
            <a:cxnLst/>
            <a:rect l="l" t="t" r="r" b="b"/>
            <a:pathLst>
              <a:path w="743536" h="743536">
                <a:moveTo>
                  <a:pt x="0" y="0"/>
                </a:moveTo>
                <a:lnTo>
                  <a:pt x="743537" y="0"/>
                </a:lnTo>
                <a:lnTo>
                  <a:pt x="743537" y="743536"/>
                </a:lnTo>
                <a:lnTo>
                  <a:pt x="0" y="7435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7" name="Freeform 47"/>
          <p:cNvSpPr/>
          <p:nvPr/>
        </p:nvSpPr>
        <p:spPr>
          <a:xfrm>
            <a:off x="8621563" y="7071350"/>
            <a:ext cx="650449" cy="988251"/>
          </a:xfrm>
          <a:custGeom>
            <a:avLst/>
            <a:gdLst/>
            <a:ahLst/>
            <a:cxnLst/>
            <a:rect l="l" t="t" r="r" b="b"/>
            <a:pathLst>
              <a:path w="650449" h="988251">
                <a:moveTo>
                  <a:pt x="0" y="0"/>
                </a:moveTo>
                <a:lnTo>
                  <a:pt x="650448" y="0"/>
                </a:lnTo>
                <a:lnTo>
                  <a:pt x="650448" y="988251"/>
                </a:lnTo>
                <a:lnTo>
                  <a:pt x="0" y="9882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8" name="TextBox 48"/>
          <p:cNvSpPr txBox="1"/>
          <p:nvPr/>
        </p:nvSpPr>
        <p:spPr>
          <a:xfrm>
            <a:off x="2891538" y="7290735"/>
            <a:ext cx="382880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spc="-7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Our Website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891538" y="7765080"/>
            <a:ext cx="382880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099">
                <a:solidFill>
                  <a:srgbClr val="66666E"/>
                </a:solidFill>
                <a:latin typeface="More Sugar"/>
                <a:ea typeface="More Sugar"/>
                <a:cs typeface="More Sugar"/>
                <a:sym typeface="More Sugar"/>
              </a:rPr>
              <a:t>www.Mgtrb.com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891538" y="4681173"/>
            <a:ext cx="382880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spc="-7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Email Address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891538" y="5165043"/>
            <a:ext cx="3828809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66666E"/>
                </a:solidFill>
                <a:latin typeface="More Sugar"/>
                <a:ea typeface="More Sugar"/>
                <a:cs typeface="More Sugar"/>
                <a:sym typeface="More Sugar"/>
              </a:rPr>
              <a:t>mgtrb2000@gmail.com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157325" y="2152127"/>
            <a:ext cx="9126046" cy="113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8"/>
              </a:lnSpc>
            </a:pPr>
            <a:r>
              <a:rPr lang="en-US" sz="720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Get in touch with 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00089">
            <a:off x="11596820" y="5551945"/>
            <a:ext cx="12946980" cy="10448192"/>
            <a:chOff x="0" y="0"/>
            <a:chExt cx="17262640" cy="139309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5" name="Group 5"/>
          <p:cNvGrpSpPr/>
          <p:nvPr/>
        </p:nvGrpSpPr>
        <p:grpSpPr>
          <a:xfrm rot="5200089">
            <a:off x="-4864728" y="-3689816"/>
            <a:ext cx="12946980" cy="12258678"/>
            <a:chOff x="0" y="0"/>
            <a:chExt cx="17262640" cy="163449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Freeform 7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2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Freeform 8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2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043376" y="-119488"/>
            <a:ext cx="7304276" cy="10406488"/>
            <a:chOff x="0" y="0"/>
            <a:chExt cx="570501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0501" cy="812800"/>
            </a:xfrm>
            <a:custGeom>
              <a:avLst/>
              <a:gdLst/>
              <a:ahLst/>
              <a:cxnLst/>
              <a:rect l="l" t="t" r="r" b="b"/>
              <a:pathLst>
                <a:path w="570501" h="812800">
                  <a:moveTo>
                    <a:pt x="0" y="0"/>
                  </a:moveTo>
                  <a:lnTo>
                    <a:pt x="570501" y="0"/>
                  </a:lnTo>
                  <a:lnTo>
                    <a:pt x="57050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2">
                <a:alphaModFix amt="72000"/>
              </a:blip>
              <a:stretch>
                <a:fillRect l="-3426" r="-3426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1" name="Freeform 11"/>
          <p:cNvSpPr/>
          <p:nvPr/>
        </p:nvSpPr>
        <p:spPr>
          <a:xfrm rot="9305226">
            <a:off x="2567074" y="766488"/>
            <a:ext cx="4414907" cy="3804847"/>
          </a:xfrm>
          <a:custGeom>
            <a:avLst/>
            <a:gdLst/>
            <a:ahLst/>
            <a:cxnLst/>
            <a:rect l="l" t="t" r="r" b="b"/>
            <a:pathLst>
              <a:path w="4414907" h="3804847">
                <a:moveTo>
                  <a:pt x="0" y="0"/>
                </a:moveTo>
                <a:lnTo>
                  <a:pt x="4414907" y="0"/>
                </a:lnTo>
                <a:lnTo>
                  <a:pt x="4414907" y="3804848"/>
                </a:lnTo>
                <a:lnTo>
                  <a:pt x="0" y="38048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4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3761725" y="3392206"/>
            <a:ext cx="5589466" cy="5589466"/>
          </a:xfrm>
          <a:custGeom>
            <a:avLst/>
            <a:gdLst/>
            <a:ahLst/>
            <a:cxnLst/>
            <a:rect l="l" t="t" r="r" b="b"/>
            <a:pathLst>
              <a:path w="5589466" h="5589466">
                <a:moveTo>
                  <a:pt x="0" y="0"/>
                </a:moveTo>
                <a:lnTo>
                  <a:pt x="5589466" y="0"/>
                </a:lnTo>
                <a:lnTo>
                  <a:pt x="5589466" y="5589466"/>
                </a:lnTo>
                <a:lnTo>
                  <a:pt x="0" y="55894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83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60915" y="6938883"/>
            <a:ext cx="5391086" cy="1662801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0327162" y="3223111"/>
            <a:ext cx="856137" cy="627315"/>
          </a:xfrm>
          <a:custGeom>
            <a:avLst/>
            <a:gdLst/>
            <a:ahLst/>
            <a:cxnLst/>
            <a:rect l="l" t="t" r="r" b="b"/>
            <a:pathLst>
              <a:path w="856137" h="627315">
                <a:moveTo>
                  <a:pt x="0" y="0"/>
                </a:moveTo>
                <a:lnTo>
                  <a:pt x="856138" y="0"/>
                </a:lnTo>
                <a:lnTo>
                  <a:pt x="856138" y="627315"/>
                </a:lnTo>
                <a:lnTo>
                  <a:pt x="0" y="627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0327162" y="5754051"/>
            <a:ext cx="865776" cy="432888"/>
          </a:xfrm>
          <a:custGeom>
            <a:avLst/>
            <a:gdLst/>
            <a:ahLst/>
            <a:cxnLst/>
            <a:rect l="l" t="t" r="r" b="b"/>
            <a:pathLst>
              <a:path w="865776" h="432888">
                <a:moveTo>
                  <a:pt x="0" y="0"/>
                </a:moveTo>
                <a:lnTo>
                  <a:pt x="865776" y="0"/>
                </a:lnTo>
                <a:lnTo>
                  <a:pt x="865776" y="432888"/>
                </a:lnTo>
                <a:lnTo>
                  <a:pt x="0" y="4328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10427191" y="7770284"/>
            <a:ext cx="756109" cy="889540"/>
          </a:xfrm>
          <a:custGeom>
            <a:avLst/>
            <a:gdLst/>
            <a:ahLst/>
            <a:cxnLst/>
            <a:rect l="l" t="t" r="r" b="b"/>
            <a:pathLst>
              <a:path w="756109" h="889540">
                <a:moveTo>
                  <a:pt x="0" y="0"/>
                </a:moveTo>
                <a:lnTo>
                  <a:pt x="756109" y="0"/>
                </a:lnTo>
                <a:lnTo>
                  <a:pt x="756109" y="889539"/>
                </a:lnTo>
                <a:lnTo>
                  <a:pt x="0" y="88953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TextBox 17"/>
          <p:cNvSpPr txBox="1"/>
          <p:nvPr/>
        </p:nvSpPr>
        <p:spPr>
          <a:xfrm>
            <a:off x="3761725" y="3936525"/>
            <a:ext cx="5589466" cy="282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4"/>
              </a:lnSpc>
              <a:spcBef>
                <a:spcPct val="0"/>
              </a:spcBef>
            </a:pPr>
            <a:r>
              <a:rPr lang="en-US" sz="16670" spc="163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20%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39037" y="624541"/>
            <a:ext cx="5945786" cy="129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4"/>
              </a:lnSpc>
            </a:pPr>
            <a:r>
              <a:rPr lang="en-US" sz="9762" spc="341">
                <a:solidFill>
                  <a:srgbClr val="040506"/>
                </a:solidFill>
                <a:latin typeface="More Sugar"/>
                <a:ea typeface="More Sugar"/>
                <a:cs typeface="More Sugar"/>
                <a:sym typeface="More Sugar"/>
              </a:rPr>
              <a:t>Problems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87308" y="6600636"/>
            <a:ext cx="5463882" cy="51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6"/>
              </a:lnSpc>
            </a:pPr>
            <a:r>
              <a:rPr lang="en-US" sz="3041" spc="298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Students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75985" y="3127861"/>
            <a:ext cx="7242167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Endless searches in an unfamiliar city.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29244" y="7838768"/>
            <a:ext cx="485489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Getting scammed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29244" y="5512342"/>
            <a:ext cx="613564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Living with a stranger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96513">
            <a:off x="8860437" y="3128961"/>
            <a:ext cx="12946980" cy="12258678"/>
            <a:chOff x="0" y="0"/>
            <a:chExt cx="1726264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 rot="5200089">
            <a:off x="-6157055" y="-5394044"/>
            <a:ext cx="12946980" cy="12258678"/>
            <a:chOff x="0" y="0"/>
            <a:chExt cx="17262640" cy="163449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Freeform 8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Freeform 9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2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941362"/>
            <a:ext cx="16230600" cy="162306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6206" y="922613"/>
            <a:ext cx="5307252" cy="103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4"/>
              </a:lnSpc>
            </a:pPr>
            <a:r>
              <a:rPr lang="en-US" sz="660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Students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595260" y="4687083"/>
            <a:ext cx="378762" cy="378762"/>
          </a:xfrm>
          <a:custGeom>
            <a:avLst/>
            <a:gdLst/>
            <a:ahLst/>
            <a:cxnLst/>
            <a:rect l="l" t="t" r="r" b="b"/>
            <a:pathLst>
              <a:path w="378762" h="378762">
                <a:moveTo>
                  <a:pt x="0" y="0"/>
                </a:moveTo>
                <a:lnTo>
                  <a:pt x="378762" y="0"/>
                </a:lnTo>
                <a:lnTo>
                  <a:pt x="378762" y="378762"/>
                </a:lnTo>
                <a:lnTo>
                  <a:pt x="0" y="378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12595260" y="5997043"/>
            <a:ext cx="378762" cy="378762"/>
          </a:xfrm>
          <a:custGeom>
            <a:avLst/>
            <a:gdLst/>
            <a:ahLst/>
            <a:cxnLst/>
            <a:rect l="l" t="t" r="r" b="b"/>
            <a:pathLst>
              <a:path w="378762" h="378762">
                <a:moveTo>
                  <a:pt x="0" y="0"/>
                </a:moveTo>
                <a:lnTo>
                  <a:pt x="378762" y="0"/>
                </a:lnTo>
                <a:lnTo>
                  <a:pt x="378762" y="378762"/>
                </a:lnTo>
                <a:lnTo>
                  <a:pt x="0" y="378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12595260" y="7298911"/>
            <a:ext cx="378762" cy="378762"/>
          </a:xfrm>
          <a:custGeom>
            <a:avLst/>
            <a:gdLst/>
            <a:ahLst/>
            <a:cxnLst/>
            <a:rect l="l" t="t" r="r" b="b"/>
            <a:pathLst>
              <a:path w="378762" h="378762">
                <a:moveTo>
                  <a:pt x="0" y="0"/>
                </a:moveTo>
                <a:lnTo>
                  <a:pt x="378762" y="0"/>
                </a:lnTo>
                <a:lnTo>
                  <a:pt x="378762" y="378762"/>
                </a:lnTo>
                <a:lnTo>
                  <a:pt x="0" y="378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7" name="Group 17"/>
          <p:cNvGrpSpPr/>
          <p:nvPr/>
        </p:nvGrpSpPr>
        <p:grpSpPr>
          <a:xfrm>
            <a:off x="1498551" y="4985590"/>
            <a:ext cx="3646741" cy="1191182"/>
            <a:chOff x="0" y="0"/>
            <a:chExt cx="4862321" cy="15882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41398" cy="1042144"/>
              <a:chOff x="0" y="0"/>
              <a:chExt cx="812800" cy="81338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192914" y="0"/>
                    </a:moveTo>
                    <a:lnTo>
                      <a:pt x="619886" y="0"/>
                    </a:lnTo>
                    <a:cubicBezTo>
                      <a:pt x="671050" y="0"/>
                      <a:pt x="720118" y="20325"/>
                      <a:pt x="756297" y="56503"/>
                    </a:cubicBezTo>
                    <a:cubicBezTo>
                      <a:pt x="792475" y="92682"/>
                      <a:pt x="812800" y="141750"/>
                      <a:pt x="812800" y="192914"/>
                    </a:cubicBezTo>
                    <a:lnTo>
                      <a:pt x="812800" y="620468"/>
                    </a:lnTo>
                    <a:cubicBezTo>
                      <a:pt x="812800" y="671632"/>
                      <a:pt x="792475" y="720700"/>
                      <a:pt x="756297" y="756878"/>
                    </a:cubicBezTo>
                    <a:cubicBezTo>
                      <a:pt x="720118" y="793057"/>
                      <a:pt x="671050" y="813382"/>
                      <a:pt x="619886" y="813382"/>
                    </a:cubicBezTo>
                    <a:lnTo>
                      <a:pt x="192914" y="813382"/>
                    </a:lnTo>
                    <a:cubicBezTo>
                      <a:pt x="141750" y="813382"/>
                      <a:pt x="92682" y="793057"/>
                      <a:pt x="56503" y="756878"/>
                    </a:cubicBezTo>
                    <a:cubicBezTo>
                      <a:pt x="20325" y="720700"/>
                      <a:pt x="0" y="671632"/>
                      <a:pt x="0" y="620468"/>
                    </a:cubicBezTo>
                    <a:lnTo>
                      <a:pt x="0" y="192914"/>
                    </a:lnTo>
                    <a:cubicBezTo>
                      <a:pt x="0" y="141750"/>
                      <a:pt x="20325" y="92682"/>
                      <a:pt x="56503" y="56503"/>
                    </a:cubicBezTo>
                    <a:cubicBezTo>
                      <a:pt x="92682" y="20325"/>
                      <a:pt x="141750" y="0"/>
                      <a:pt x="192914" y="0"/>
                    </a:cubicBezTo>
                    <a:close/>
                  </a:path>
                </a:pathLst>
              </a:custGeom>
              <a:solidFill>
                <a:srgbClr val="1A1B1E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1234488"/>
              <a:ext cx="4862321" cy="353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8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51392" y="97436"/>
              <a:ext cx="3410929" cy="546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7"/>
                </a:lnSpc>
              </a:pPr>
              <a:r>
                <a:rPr lang="en-US" sz="2594" spc="-7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Save Money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98551" y="7237731"/>
            <a:ext cx="3785394" cy="1236472"/>
            <a:chOff x="0" y="0"/>
            <a:chExt cx="5047192" cy="164863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80994" cy="1081767"/>
              <a:chOff x="0" y="0"/>
              <a:chExt cx="812800" cy="81338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192914" y="0"/>
                    </a:moveTo>
                    <a:lnTo>
                      <a:pt x="619886" y="0"/>
                    </a:lnTo>
                    <a:cubicBezTo>
                      <a:pt x="671050" y="0"/>
                      <a:pt x="720118" y="20325"/>
                      <a:pt x="756297" y="56503"/>
                    </a:cubicBezTo>
                    <a:cubicBezTo>
                      <a:pt x="792475" y="92682"/>
                      <a:pt x="812800" y="141750"/>
                      <a:pt x="812800" y="192914"/>
                    </a:cubicBezTo>
                    <a:lnTo>
                      <a:pt x="812800" y="620468"/>
                    </a:lnTo>
                    <a:cubicBezTo>
                      <a:pt x="812800" y="671632"/>
                      <a:pt x="792475" y="720700"/>
                      <a:pt x="756297" y="756878"/>
                    </a:cubicBezTo>
                    <a:cubicBezTo>
                      <a:pt x="720118" y="793057"/>
                      <a:pt x="671050" y="813382"/>
                      <a:pt x="619886" y="813382"/>
                    </a:cubicBezTo>
                    <a:lnTo>
                      <a:pt x="192914" y="813382"/>
                    </a:lnTo>
                    <a:cubicBezTo>
                      <a:pt x="141750" y="813382"/>
                      <a:pt x="92682" y="793057"/>
                      <a:pt x="56503" y="756878"/>
                    </a:cubicBezTo>
                    <a:cubicBezTo>
                      <a:pt x="20325" y="720700"/>
                      <a:pt x="0" y="671632"/>
                      <a:pt x="0" y="620468"/>
                    </a:cubicBezTo>
                    <a:lnTo>
                      <a:pt x="0" y="192914"/>
                    </a:lnTo>
                    <a:cubicBezTo>
                      <a:pt x="0" y="141750"/>
                      <a:pt x="20325" y="92682"/>
                      <a:pt x="56503" y="56503"/>
                    </a:cubicBezTo>
                    <a:cubicBezTo>
                      <a:pt x="92682" y="20325"/>
                      <a:pt x="141750" y="0"/>
                      <a:pt x="192914" y="0"/>
                    </a:cubicBezTo>
                    <a:close/>
                  </a:path>
                </a:pathLst>
              </a:custGeom>
              <a:solidFill>
                <a:srgbClr val="1A1B1E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06576" y="111752"/>
              <a:ext cx="3540616" cy="1112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0"/>
                </a:lnSpc>
              </a:pPr>
              <a:r>
                <a:rPr lang="en-US" sz="2693" spc="-8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Know Your Neighborhood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293123"/>
              <a:ext cx="5047192" cy="355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7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98551" y="2848237"/>
            <a:ext cx="729738" cy="730260"/>
            <a:chOff x="0" y="0"/>
            <a:chExt cx="812800" cy="8133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254620" y="0"/>
                  </a:moveTo>
                  <a:lnTo>
                    <a:pt x="558180" y="0"/>
                  </a:lnTo>
                  <a:cubicBezTo>
                    <a:pt x="625709" y="0"/>
                    <a:pt x="690473" y="26826"/>
                    <a:pt x="738223" y="74577"/>
                  </a:cubicBezTo>
                  <a:cubicBezTo>
                    <a:pt x="785974" y="122327"/>
                    <a:pt x="812800" y="187091"/>
                    <a:pt x="812800" y="254620"/>
                  </a:cubicBezTo>
                  <a:lnTo>
                    <a:pt x="812800" y="558761"/>
                  </a:lnTo>
                  <a:cubicBezTo>
                    <a:pt x="812800" y="626291"/>
                    <a:pt x="785974" y="691055"/>
                    <a:pt x="738223" y="738805"/>
                  </a:cubicBezTo>
                  <a:cubicBezTo>
                    <a:pt x="690473" y="786556"/>
                    <a:pt x="625709" y="813382"/>
                    <a:pt x="558180" y="813382"/>
                  </a:cubicBezTo>
                  <a:lnTo>
                    <a:pt x="254620" y="813382"/>
                  </a:lnTo>
                  <a:cubicBezTo>
                    <a:pt x="187091" y="813382"/>
                    <a:pt x="122327" y="786556"/>
                    <a:pt x="74577" y="738805"/>
                  </a:cubicBezTo>
                  <a:cubicBezTo>
                    <a:pt x="26826" y="691055"/>
                    <a:pt x="0" y="626291"/>
                    <a:pt x="0" y="558761"/>
                  </a:cubicBezTo>
                  <a:lnTo>
                    <a:pt x="0" y="254620"/>
                  </a:lnTo>
                  <a:cubicBezTo>
                    <a:pt x="0" y="187091"/>
                    <a:pt x="26826" y="122327"/>
                    <a:pt x="74577" y="74577"/>
                  </a:cubicBezTo>
                  <a:cubicBezTo>
                    <a:pt x="122327" y="26826"/>
                    <a:pt x="187091" y="0"/>
                    <a:pt x="254620" y="0"/>
                  </a:cubicBezTo>
                  <a:close/>
                </a:path>
              </a:pathLst>
            </a:custGeom>
            <a:solidFill>
              <a:srgbClr val="1A1B1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70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2595260" y="8394392"/>
            <a:ext cx="378762" cy="378762"/>
          </a:xfrm>
          <a:custGeom>
            <a:avLst/>
            <a:gdLst/>
            <a:ahLst/>
            <a:cxnLst/>
            <a:rect l="l" t="t" r="r" b="b"/>
            <a:pathLst>
              <a:path w="378762" h="378762">
                <a:moveTo>
                  <a:pt x="0" y="0"/>
                </a:moveTo>
                <a:lnTo>
                  <a:pt x="378762" y="0"/>
                </a:lnTo>
                <a:lnTo>
                  <a:pt x="378762" y="378762"/>
                </a:lnTo>
                <a:lnTo>
                  <a:pt x="0" y="378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6263457" y="735294"/>
            <a:ext cx="5369809" cy="10625091"/>
            <a:chOff x="0" y="0"/>
            <a:chExt cx="2620010" cy="5184140"/>
          </a:xfrm>
        </p:grpSpPr>
        <p:sp>
          <p:nvSpPr>
            <p:cNvPr id="34" name="Freeform 3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3" name="Freeform 43"/>
          <p:cNvSpPr/>
          <p:nvPr/>
        </p:nvSpPr>
        <p:spPr>
          <a:xfrm>
            <a:off x="1662961" y="3005735"/>
            <a:ext cx="400919" cy="415265"/>
          </a:xfrm>
          <a:custGeom>
            <a:avLst/>
            <a:gdLst/>
            <a:ahLst/>
            <a:cxnLst/>
            <a:rect l="l" t="t" r="r" b="b"/>
            <a:pathLst>
              <a:path w="400919" h="415265">
                <a:moveTo>
                  <a:pt x="0" y="0"/>
                </a:moveTo>
                <a:lnTo>
                  <a:pt x="400919" y="0"/>
                </a:lnTo>
                <a:lnTo>
                  <a:pt x="400919" y="415265"/>
                </a:lnTo>
                <a:lnTo>
                  <a:pt x="0" y="4152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4" name="Freeform 44"/>
          <p:cNvSpPr/>
          <p:nvPr/>
        </p:nvSpPr>
        <p:spPr>
          <a:xfrm>
            <a:off x="1752189" y="5065845"/>
            <a:ext cx="311691" cy="575269"/>
          </a:xfrm>
          <a:custGeom>
            <a:avLst/>
            <a:gdLst/>
            <a:ahLst/>
            <a:cxnLst/>
            <a:rect l="l" t="t" r="r" b="b"/>
            <a:pathLst>
              <a:path w="311691" h="575269">
                <a:moveTo>
                  <a:pt x="0" y="0"/>
                </a:moveTo>
                <a:lnTo>
                  <a:pt x="311691" y="0"/>
                </a:lnTo>
                <a:lnTo>
                  <a:pt x="311691" y="575269"/>
                </a:lnTo>
                <a:lnTo>
                  <a:pt x="0" y="5752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5" name="Freeform 45"/>
          <p:cNvSpPr/>
          <p:nvPr/>
        </p:nvSpPr>
        <p:spPr>
          <a:xfrm>
            <a:off x="1505627" y="7450642"/>
            <a:ext cx="804816" cy="425821"/>
          </a:xfrm>
          <a:custGeom>
            <a:avLst/>
            <a:gdLst/>
            <a:ahLst/>
            <a:cxnLst/>
            <a:rect l="l" t="t" r="r" b="b"/>
            <a:pathLst>
              <a:path w="804816" h="425821">
                <a:moveTo>
                  <a:pt x="0" y="0"/>
                </a:moveTo>
                <a:lnTo>
                  <a:pt x="804815" y="0"/>
                </a:lnTo>
                <a:lnTo>
                  <a:pt x="804815" y="425820"/>
                </a:lnTo>
                <a:lnTo>
                  <a:pt x="0" y="4258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6" name="TextBox 46"/>
          <p:cNvSpPr txBox="1"/>
          <p:nvPr/>
        </p:nvSpPr>
        <p:spPr>
          <a:xfrm>
            <a:off x="13222095" y="4636434"/>
            <a:ext cx="346419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Cut Out the Middleman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222095" y="5946394"/>
            <a:ext cx="346419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Fill Your Vacancies Quickly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222095" y="7248262"/>
            <a:ext cx="346419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Streamline Rentals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529277" y="2815685"/>
            <a:ext cx="2754668" cy="76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</a:pPr>
            <a:r>
              <a:rPr lang="en-US" sz="2424" spc="-7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Effortless Apartment Search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224685" y="2710836"/>
            <a:ext cx="6063315" cy="103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4"/>
              </a:lnSpc>
            </a:pPr>
            <a:r>
              <a:rPr lang="en-US" sz="6600">
                <a:solidFill>
                  <a:srgbClr val="1A1B1E"/>
                </a:solidFill>
                <a:latin typeface="More Sugar"/>
                <a:ea typeface="More Sugar"/>
                <a:cs typeface="More Sugar"/>
                <a:sym typeface="More Sugar"/>
              </a:rPr>
              <a:t>Rental Owners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251608" y="8347553"/>
            <a:ext cx="346419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Reliable Renters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96513">
            <a:off x="15949874" y="-5208654"/>
            <a:ext cx="12946980" cy="12258678"/>
            <a:chOff x="0" y="0"/>
            <a:chExt cx="1726264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87612" y="6014686"/>
            <a:ext cx="8887018" cy="88870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806859">
            <a:off x="1727554" y="4082395"/>
            <a:ext cx="3229927" cy="6390965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-505039">
            <a:off x="4476488" y="3337905"/>
            <a:ext cx="3229927" cy="6390965"/>
            <a:chOff x="0" y="0"/>
            <a:chExt cx="2620010" cy="5184140"/>
          </a:xfrm>
        </p:grpSpPr>
        <p:sp>
          <p:nvSpPr>
            <p:cNvPr id="20" name="Freeform 2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 rot="767644">
            <a:off x="13716641" y="4082395"/>
            <a:ext cx="3229927" cy="6390965"/>
            <a:chOff x="0" y="0"/>
            <a:chExt cx="2620010" cy="5184140"/>
          </a:xfrm>
        </p:grpSpPr>
        <p:sp>
          <p:nvSpPr>
            <p:cNvPr id="30" name="Freeform 3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38" r="-3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 rot="374569">
            <a:off x="10900157" y="3337905"/>
            <a:ext cx="3229927" cy="6390965"/>
            <a:chOff x="0" y="0"/>
            <a:chExt cx="2620010" cy="5184140"/>
          </a:xfrm>
        </p:grpSpPr>
        <p:sp>
          <p:nvSpPr>
            <p:cNvPr id="40" name="Freeform 4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26" r="-826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7274091" y="1190770"/>
            <a:ext cx="4123560" cy="8159172"/>
            <a:chOff x="0" y="0"/>
            <a:chExt cx="2620010" cy="5184140"/>
          </a:xfrm>
        </p:grpSpPr>
        <p:sp>
          <p:nvSpPr>
            <p:cNvPr id="50" name="Freeform 5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1547" t="-3016" r="-11369" b="-13388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628971" y="557357"/>
            <a:ext cx="6356049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39"/>
              </a:lnSpc>
              <a:spcBef>
                <a:spcPct val="0"/>
              </a:spcBef>
            </a:pPr>
            <a:r>
              <a:rPr lang="en-US" sz="8199" spc="-2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Product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96513">
            <a:off x="8860437" y="3128961"/>
            <a:ext cx="12946980" cy="12258678"/>
            <a:chOff x="0" y="0"/>
            <a:chExt cx="17262640" cy="1634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 rot="5200089">
            <a:off x="-5904332" y="-5412999"/>
            <a:ext cx="12946980" cy="12258678"/>
            <a:chOff x="0" y="0"/>
            <a:chExt cx="17262640" cy="163449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Freeform 8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2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Freeform 9"/>
            <p:cNvSpPr/>
            <p:nvPr/>
          </p:nvSpPr>
          <p:spPr>
            <a:xfrm>
              <a:off x="1002583" y="329597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7" y="0"/>
                  </a:lnTo>
                  <a:lnTo>
                    <a:pt x="13048927" y="13048927"/>
                  </a:lnTo>
                  <a:lnTo>
                    <a:pt x="0" y="13048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8520" y="448908"/>
            <a:ext cx="11293357" cy="4373426"/>
            <a:chOff x="0" y="0"/>
            <a:chExt cx="1685094" cy="6525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5094" cy="652564"/>
            </a:xfrm>
            <a:custGeom>
              <a:avLst/>
              <a:gdLst/>
              <a:ahLst/>
              <a:cxnLst/>
              <a:rect l="l" t="t" r="r" b="b"/>
              <a:pathLst>
                <a:path w="1685094" h="652564">
                  <a:moveTo>
                    <a:pt x="28792" y="0"/>
                  </a:moveTo>
                  <a:lnTo>
                    <a:pt x="1656302" y="0"/>
                  </a:lnTo>
                  <a:cubicBezTo>
                    <a:pt x="1672203" y="0"/>
                    <a:pt x="1685094" y="12891"/>
                    <a:pt x="1685094" y="28792"/>
                  </a:cubicBezTo>
                  <a:lnTo>
                    <a:pt x="1685094" y="623771"/>
                  </a:lnTo>
                  <a:cubicBezTo>
                    <a:pt x="1685094" y="631408"/>
                    <a:pt x="1682060" y="638731"/>
                    <a:pt x="1676661" y="644131"/>
                  </a:cubicBezTo>
                  <a:cubicBezTo>
                    <a:pt x="1671261" y="649530"/>
                    <a:pt x="1663938" y="652564"/>
                    <a:pt x="1656302" y="652564"/>
                  </a:cubicBezTo>
                  <a:lnTo>
                    <a:pt x="28792" y="652564"/>
                  </a:lnTo>
                  <a:cubicBezTo>
                    <a:pt x="12891" y="652564"/>
                    <a:pt x="0" y="639673"/>
                    <a:pt x="0" y="623771"/>
                  </a:cubicBezTo>
                  <a:lnTo>
                    <a:pt x="0" y="28792"/>
                  </a:lnTo>
                  <a:cubicBezTo>
                    <a:pt x="0" y="21156"/>
                    <a:pt x="3033" y="13833"/>
                    <a:pt x="8433" y="8433"/>
                  </a:cubicBezTo>
                  <a:cubicBezTo>
                    <a:pt x="13833" y="3033"/>
                    <a:pt x="21156" y="0"/>
                    <a:pt x="2879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685094" cy="709714"/>
            </a:xfrm>
            <a:prstGeom prst="rect">
              <a:avLst/>
            </a:prstGeom>
          </p:spPr>
          <p:txBody>
            <a:bodyPr lIns="69242" tIns="69242" rIns="69242" bIns="69242" rtlCol="0" anchor="ctr"/>
            <a:lstStyle/>
            <a:p>
              <a:pPr algn="ctr">
                <a:lnSpc>
                  <a:spcPts val="375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76360" y="886854"/>
            <a:ext cx="905772" cy="906420"/>
            <a:chOff x="0" y="0"/>
            <a:chExt cx="812800" cy="8133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3382"/>
            </a:xfrm>
            <a:custGeom>
              <a:avLst/>
              <a:gdLst/>
              <a:ahLst/>
              <a:cxnLst/>
              <a:rect l="l" t="t" r="r" b="b"/>
              <a:pathLst>
                <a:path w="812800" h="813382">
                  <a:moveTo>
                    <a:pt x="205136" y="0"/>
                  </a:moveTo>
                  <a:lnTo>
                    <a:pt x="607664" y="0"/>
                  </a:lnTo>
                  <a:cubicBezTo>
                    <a:pt x="662070" y="0"/>
                    <a:pt x="714247" y="21612"/>
                    <a:pt x="752717" y="60083"/>
                  </a:cubicBezTo>
                  <a:cubicBezTo>
                    <a:pt x="791188" y="98553"/>
                    <a:pt x="812800" y="150730"/>
                    <a:pt x="812800" y="205136"/>
                  </a:cubicBezTo>
                  <a:lnTo>
                    <a:pt x="812800" y="608246"/>
                  </a:lnTo>
                  <a:cubicBezTo>
                    <a:pt x="812800" y="662651"/>
                    <a:pt x="791188" y="714828"/>
                    <a:pt x="752717" y="753299"/>
                  </a:cubicBezTo>
                  <a:cubicBezTo>
                    <a:pt x="714247" y="791769"/>
                    <a:pt x="662070" y="813382"/>
                    <a:pt x="607664" y="813382"/>
                  </a:cubicBezTo>
                  <a:lnTo>
                    <a:pt x="205136" y="813382"/>
                  </a:lnTo>
                  <a:cubicBezTo>
                    <a:pt x="150730" y="813382"/>
                    <a:pt x="98553" y="791769"/>
                    <a:pt x="60083" y="753299"/>
                  </a:cubicBezTo>
                  <a:cubicBezTo>
                    <a:pt x="21612" y="714828"/>
                    <a:pt x="0" y="662651"/>
                    <a:pt x="0" y="608246"/>
                  </a:cubicBezTo>
                  <a:lnTo>
                    <a:pt x="0" y="205136"/>
                  </a:lnTo>
                  <a:cubicBezTo>
                    <a:pt x="0" y="150730"/>
                    <a:pt x="21612" y="98553"/>
                    <a:pt x="60083" y="60083"/>
                  </a:cubicBezTo>
                  <a:cubicBezTo>
                    <a:pt x="98553" y="21612"/>
                    <a:pt x="150730" y="0"/>
                    <a:pt x="205136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70532"/>
            </a:xfrm>
            <a:prstGeom prst="rect">
              <a:avLst/>
            </a:prstGeom>
          </p:spPr>
          <p:txBody>
            <a:bodyPr lIns="69242" tIns="69242" rIns="69242" bIns="69242" rtlCol="0" anchor="ctr"/>
            <a:lstStyle/>
            <a:p>
              <a:pPr marL="0" lvl="0" indent="0" algn="ctr">
                <a:lnSpc>
                  <a:spcPts val="375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19051" y="716340"/>
            <a:ext cx="5447317" cy="3782876"/>
            <a:chOff x="0" y="0"/>
            <a:chExt cx="7263089" cy="504383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7263089" cy="5043835"/>
              <a:chOff x="0" y="0"/>
              <a:chExt cx="812800" cy="56444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56444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64447">
                    <a:moveTo>
                      <a:pt x="59692" y="0"/>
                    </a:moveTo>
                    <a:lnTo>
                      <a:pt x="753108" y="0"/>
                    </a:lnTo>
                    <a:cubicBezTo>
                      <a:pt x="768939" y="0"/>
                      <a:pt x="784122" y="6289"/>
                      <a:pt x="795317" y="17483"/>
                    </a:cubicBezTo>
                    <a:cubicBezTo>
                      <a:pt x="806511" y="28678"/>
                      <a:pt x="812800" y="43861"/>
                      <a:pt x="812800" y="59692"/>
                    </a:cubicBezTo>
                    <a:lnTo>
                      <a:pt x="812800" y="504755"/>
                    </a:lnTo>
                    <a:cubicBezTo>
                      <a:pt x="812800" y="520586"/>
                      <a:pt x="806511" y="535769"/>
                      <a:pt x="795317" y="546964"/>
                    </a:cubicBezTo>
                    <a:cubicBezTo>
                      <a:pt x="784122" y="558158"/>
                      <a:pt x="768939" y="564447"/>
                      <a:pt x="753108" y="564447"/>
                    </a:cubicBezTo>
                    <a:lnTo>
                      <a:pt x="59692" y="564447"/>
                    </a:lnTo>
                    <a:cubicBezTo>
                      <a:pt x="43861" y="564447"/>
                      <a:pt x="28678" y="558158"/>
                      <a:pt x="17483" y="546964"/>
                    </a:cubicBezTo>
                    <a:cubicBezTo>
                      <a:pt x="6289" y="535769"/>
                      <a:pt x="0" y="520586"/>
                      <a:pt x="0" y="504755"/>
                    </a:cubicBezTo>
                    <a:lnTo>
                      <a:pt x="0" y="59692"/>
                    </a:lnTo>
                    <a:cubicBezTo>
                      <a:pt x="0" y="43861"/>
                      <a:pt x="6289" y="28678"/>
                      <a:pt x="17483" y="17483"/>
                    </a:cubicBezTo>
                    <a:cubicBezTo>
                      <a:pt x="28678" y="6289"/>
                      <a:pt x="43861" y="0"/>
                      <a:pt x="596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812800" cy="6215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869801" y="762210"/>
              <a:ext cx="1207696" cy="1208560"/>
              <a:chOff x="0" y="0"/>
              <a:chExt cx="812800" cy="81338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205136" y="0"/>
                    </a:moveTo>
                    <a:lnTo>
                      <a:pt x="607664" y="0"/>
                    </a:lnTo>
                    <a:cubicBezTo>
                      <a:pt x="662070" y="0"/>
                      <a:pt x="714247" y="21612"/>
                      <a:pt x="752717" y="60083"/>
                    </a:cubicBezTo>
                    <a:cubicBezTo>
                      <a:pt x="791188" y="98553"/>
                      <a:pt x="812800" y="150730"/>
                      <a:pt x="812800" y="205136"/>
                    </a:cubicBezTo>
                    <a:lnTo>
                      <a:pt x="812800" y="608246"/>
                    </a:lnTo>
                    <a:cubicBezTo>
                      <a:pt x="812800" y="662651"/>
                      <a:pt x="791188" y="714828"/>
                      <a:pt x="752717" y="753299"/>
                    </a:cubicBezTo>
                    <a:cubicBezTo>
                      <a:pt x="714247" y="791769"/>
                      <a:pt x="662070" y="813382"/>
                      <a:pt x="607664" y="813382"/>
                    </a:cubicBezTo>
                    <a:lnTo>
                      <a:pt x="205136" y="813382"/>
                    </a:lnTo>
                    <a:cubicBezTo>
                      <a:pt x="150730" y="813382"/>
                      <a:pt x="98553" y="791769"/>
                      <a:pt x="60083" y="753299"/>
                    </a:cubicBezTo>
                    <a:cubicBezTo>
                      <a:pt x="21612" y="714828"/>
                      <a:pt x="0" y="662651"/>
                      <a:pt x="0" y="608246"/>
                    </a:cubicBezTo>
                    <a:lnTo>
                      <a:pt x="0" y="205136"/>
                    </a:lnTo>
                    <a:cubicBezTo>
                      <a:pt x="0" y="150730"/>
                      <a:pt x="21612" y="98553"/>
                      <a:pt x="60083" y="60083"/>
                    </a:cubicBezTo>
                    <a:cubicBezTo>
                      <a:pt x="98553" y="21612"/>
                      <a:pt x="150730" y="0"/>
                      <a:pt x="205136" y="0"/>
                    </a:cubicBezTo>
                    <a:close/>
                  </a:path>
                </a:pathLst>
              </a:custGeom>
              <a:solidFill>
                <a:srgbClr val="FDC73A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869801" y="2310471"/>
              <a:ext cx="5523487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spc="-10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Detailed Search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69801" y="3391990"/>
              <a:ext cx="5523487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66666E"/>
                  </a:solidFill>
                  <a:latin typeface="Kollektif"/>
                  <a:ea typeface="Kollektif"/>
                  <a:cs typeface="Kollektif"/>
                  <a:sym typeface="Kollektif"/>
                </a:rPr>
                <a:t>Filter listings based on location, price, amenities, and roommate preferences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31692" y="5570674"/>
            <a:ext cx="5447317" cy="4716326"/>
            <a:chOff x="0" y="0"/>
            <a:chExt cx="7263089" cy="628843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7263089" cy="6288435"/>
              <a:chOff x="0" y="0"/>
              <a:chExt cx="812800" cy="70372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70372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3728">
                    <a:moveTo>
                      <a:pt x="59692" y="0"/>
                    </a:moveTo>
                    <a:lnTo>
                      <a:pt x="753108" y="0"/>
                    </a:lnTo>
                    <a:cubicBezTo>
                      <a:pt x="768939" y="0"/>
                      <a:pt x="784122" y="6289"/>
                      <a:pt x="795317" y="17483"/>
                    </a:cubicBezTo>
                    <a:cubicBezTo>
                      <a:pt x="806511" y="28678"/>
                      <a:pt x="812800" y="43861"/>
                      <a:pt x="812800" y="59692"/>
                    </a:cubicBezTo>
                    <a:lnTo>
                      <a:pt x="812800" y="644036"/>
                    </a:lnTo>
                    <a:cubicBezTo>
                      <a:pt x="812800" y="659868"/>
                      <a:pt x="806511" y="675050"/>
                      <a:pt x="795317" y="686245"/>
                    </a:cubicBezTo>
                    <a:cubicBezTo>
                      <a:pt x="784122" y="697439"/>
                      <a:pt x="768939" y="703728"/>
                      <a:pt x="753108" y="703728"/>
                    </a:cubicBezTo>
                    <a:lnTo>
                      <a:pt x="59692" y="703728"/>
                    </a:lnTo>
                    <a:cubicBezTo>
                      <a:pt x="43861" y="703728"/>
                      <a:pt x="28678" y="697439"/>
                      <a:pt x="17483" y="686245"/>
                    </a:cubicBezTo>
                    <a:cubicBezTo>
                      <a:pt x="6289" y="675050"/>
                      <a:pt x="0" y="659868"/>
                      <a:pt x="0" y="644036"/>
                    </a:cubicBezTo>
                    <a:lnTo>
                      <a:pt x="0" y="59692"/>
                    </a:lnTo>
                    <a:cubicBezTo>
                      <a:pt x="0" y="43861"/>
                      <a:pt x="6289" y="28678"/>
                      <a:pt x="17483" y="17483"/>
                    </a:cubicBezTo>
                    <a:cubicBezTo>
                      <a:pt x="28678" y="6289"/>
                      <a:pt x="43861" y="0"/>
                      <a:pt x="596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812800" cy="760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869801" y="1155910"/>
              <a:ext cx="1207696" cy="1208560"/>
              <a:chOff x="0" y="0"/>
              <a:chExt cx="812800" cy="81338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205136" y="0"/>
                    </a:moveTo>
                    <a:lnTo>
                      <a:pt x="607664" y="0"/>
                    </a:lnTo>
                    <a:cubicBezTo>
                      <a:pt x="662070" y="0"/>
                      <a:pt x="714247" y="21612"/>
                      <a:pt x="752717" y="60083"/>
                    </a:cubicBezTo>
                    <a:cubicBezTo>
                      <a:pt x="791188" y="98553"/>
                      <a:pt x="812800" y="150730"/>
                      <a:pt x="812800" y="205136"/>
                    </a:cubicBezTo>
                    <a:lnTo>
                      <a:pt x="812800" y="608246"/>
                    </a:lnTo>
                    <a:cubicBezTo>
                      <a:pt x="812800" y="662651"/>
                      <a:pt x="791188" y="714828"/>
                      <a:pt x="752717" y="753299"/>
                    </a:cubicBezTo>
                    <a:cubicBezTo>
                      <a:pt x="714247" y="791769"/>
                      <a:pt x="662070" y="813382"/>
                      <a:pt x="607664" y="813382"/>
                    </a:cubicBezTo>
                    <a:lnTo>
                      <a:pt x="205136" y="813382"/>
                    </a:lnTo>
                    <a:cubicBezTo>
                      <a:pt x="150730" y="813382"/>
                      <a:pt x="98553" y="791769"/>
                      <a:pt x="60083" y="753299"/>
                    </a:cubicBezTo>
                    <a:cubicBezTo>
                      <a:pt x="21612" y="714828"/>
                      <a:pt x="0" y="662651"/>
                      <a:pt x="0" y="608246"/>
                    </a:cubicBezTo>
                    <a:lnTo>
                      <a:pt x="0" y="205136"/>
                    </a:lnTo>
                    <a:cubicBezTo>
                      <a:pt x="0" y="150730"/>
                      <a:pt x="21612" y="98553"/>
                      <a:pt x="60083" y="60083"/>
                    </a:cubicBezTo>
                    <a:cubicBezTo>
                      <a:pt x="98553" y="21612"/>
                      <a:pt x="150730" y="0"/>
                      <a:pt x="205136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869801" y="2704171"/>
              <a:ext cx="5523487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spc="-10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Discounts Galore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69801" y="3785690"/>
              <a:ext cx="5523487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66666E"/>
                  </a:solidFill>
                  <a:latin typeface="Kollektif"/>
                  <a:ea typeface="Kollektif"/>
                  <a:cs typeface="Kollektif"/>
                  <a:sym typeface="Kollektif"/>
                </a:rPr>
                <a:t>Enjoy exclusive discounts on nearby restaurants, cafes, laundry services, and co-working spaces.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354494" y="5418676"/>
            <a:ext cx="5447317" cy="5306876"/>
            <a:chOff x="0" y="0"/>
            <a:chExt cx="7263089" cy="7075835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7263089" cy="7075835"/>
              <a:chOff x="0" y="0"/>
              <a:chExt cx="812800" cy="79184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79184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1845">
                    <a:moveTo>
                      <a:pt x="59692" y="0"/>
                    </a:moveTo>
                    <a:lnTo>
                      <a:pt x="753108" y="0"/>
                    </a:lnTo>
                    <a:cubicBezTo>
                      <a:pt x="768939" y="0"/>
                      <a:pt x="784122" y="6289"/>
                      <a:pt x="795317" y="17483"/>
                    </a:cubicBezTo>
                    <a:cubicBezTo>
                      <a:pt x="806511" y="28678"/>
                      <a:pt x="812800" y="43861"/>
                      <a:pt x="812800" y="59692"/>
                    </a:cubicBezTo>
                    <a:lnTo>
                      <a:pt x="812800" y="732153"/>
                    </a:lnTo>
                    <a:cubicBezTo>
                      <a:pt x="812800" y="747984"/>
                      <a:pt x="806511" y="763167"/>
                      <a:pt x="795317" y="774361"/>
                    </a:cubicBezTo>
                    <a:cubicBezTo>
                      <a:pt x="784122" y="785556"/>
                      <a:pt x="768939" y="791845"/>
                      <a:pt x="753108" y="791845"/>
                    </a:cubicBezTo>
                    <a:lnTo>
                      <a:pt x="59692" y="791845"/>
                    </a:lnTo>
                    <a:cubicBezTo>
                      <a:pt x="43861" y="791845"/>
                      <a:pt x="28678" y="785556"/>
                      <a:pt x="17483" y="774361"/>
                    </a:cubicBezTo>
                    <a:cubicBezTo>
                      <a:pt x="6289" y="763167"/>
                      <a:pt x="0" y="747984"/>
                      <a:pt x="0" y="732153"/>
                    </a:cubicBezTo>
                    <a:lnTo>
                      <a:pt x="0" y="59692"/>
                    </a:lnTo>
                    <a:cubicBezTo>
                      <a:pt x="0" y="43861"/>
                      <a:pt x="6289" y="28678"/>
                      <a:pt x="17483" y="17483"/>
                    </a:cubicBezTo>
                    <a:cubicBezTo>
                      <a:pt x="28678" y="6289"/>
                      <a:pt x="43861" y="0"/>
                      <a:pt x="596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57150"/>
                <a:ext cx="812800" cy="8489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869801" y="1155910"/>
              <a:ext cx="1207696" cy="1208560"/>
              <a:chOff x="0" y="0"/>
              <a:chExt cx="812800" cy="81338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205136" y="0"/>
                    </a:moveTo>
                    <a:lnTo>
                      <a:pt x="607664" y="0"/>
                    </a:lnTo>
                    <a:cubicBezTo>
                      <a:pt x="662070" y="0"/>
                      <a:pt x="714247" y="21612"/>
                      <a:pt x="752717" y="60083"/>
                    </a:cubicBezTo>
                    <a:cubicBezTo>
                      <a:pt x="791188" y="98553"/>
                      <a:pt x="812800" y="150730"/>
                      <a:pt x="812800" y="205136"/>
                    </a:cubicBezTo>
                    <a:lnTo>
                      <a:pt x="812800" y="608246"/>
                    </a:lnTo>
                    <a:cubicBezTo>
                      <a:pt x="812800" y="662651"/>
                      <a:pt x="791188" y="714828"/>
                      <a:pt x="752717" y="753299"/>
                    </a:cubicBezTo>
                    <a:cubicBezTo>
                      <a:pt x="714247" y="791769"/>
                      <a:pt x="662070" y="813382"/>
                      <a:pt x="607664" y="813382"/>
                    </a:cubicBezTo>
                    <a:lnTo>
                      <a:pt x="205136" y="813382"/>
                    </a:lnTo>
                    <a:cubicBezTo>
                      <a:pt x="150730" y="813382"/>
                      <a:pt x="98553" y="791769"/>
                      <a:pt x="60083" y="753299"/>
                    </a:cubicBezTo>
                    <a:cubicBezTo>
                      <a:pt x="21612" y="714828"/>
                      <a:pt x="0" y="662651"/>
                      <a:pt x="0" y="608246"/>
                    </a:cubicBezTo>
                    <a:lnTo>
                      <a:pt x="0" y="205136"/>
                    </a:lnTo>
                    <a:cubicBezTo>
                      <a:pt x="0" y="150730"/>
                      <a:pt x="21612" y="98553"/>
                      <a:pt x="60083" y="60083"/>
                    </a:cubicBezTo>
                    <a:cubicBezTo>
                      <a:pt x="98553" y="21612"/>
                      <a:pt x="150730" y="0"/>
                      <a:pt x="205136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869801" y="2704171"/>
              <a:ext cx="5523487" cy="155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spc="-10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Reviews and Ratings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69801" y="4573090"/>
              <a:ext cx="5523487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66666E"/>
                  </a:solidFill>
                  <a:latin typeface="Kollektif"/>
                  <a:ea typeface="Kollektif"/>
                  <a:cs typeface="Kollektif"/>
                  <a:sym typeface="Kollektif"/>
                </a:rPr>
                <a:t>Allow students to leave reviews and ratings for apartments and co-working spaces.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264542" y="5348404"/>
            <a:ext cx="5447317" cy="5306876"/>
            <a:chOff x="0" y="0"/>
            <a:chExt cx="7263089" cy="7075835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7263089" cy="7075835"/>
              <a:chOff x="0" y="0"/>
              <a:chExt cx="812800" cy="79184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79184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1845">
                    <a:moveTo>
                      <a:pt x="59692" y="0"/>
                    </a:moveTo>
                    <a:lnTo>
                      <a:pt x="753108" y="0"/>
                    </a:lnTo>
                    <a:cubicBezTo>
                      <a:pt x="768939" y="0"/>
                      <a:pt x="784122" y="6289"/>
                      <a:pt x="795317" y="17483"/>
                    </a:cubicBezTo>
                    <a:cubicBezTo>
                      <a:pt x="806511" y="28678"/>
                      <a:pt x="812800" y="43861"/>
                      <a:pt x="812800" y="59692"/>
                    </a:cubicBezTo>
                    <a:lnTo>
                      <a:pt x="812800" y="732153"/>
                    </a:lnTo>
                    <a:cubicBezTo>
                      <a:pt x="812800" y="747984"/>
                      <a:pt x="806511" y="763167"/>
                      <a:pt x="795317" y="774361"/>
                    </a:cubicBezTo>
                    <a:cubicBezTo>
                      <a:pt x="784122" y="785556"/>
                      <a:pt x="768939" y="791845"/>
                      <a:pt x="753108" y="791845"/>
                    </a:cubicBezTo>
                    <a:lnTo>
                      <a:pt x="59692" y="791845"/>
                    </a:lnTo>
                    <a:cubicBezTo>
                      <a:pt x="43861" y="791845"/>
                      <a:pt x="28678" y="785556"/>
                      <a:pt x="17483" y="774361"/>
                    </a:cubicBezTo>
                    <a:cubicBezTo>
                      <a:pt x="6289" y="763167"/>
                      <a:pt x="0" y="747984"/>
                      <a:pt x="0" y="732153"/>
                    </a:cubicBezTo>
                    <a:lnTo>
                      <a:pt x="0" y="59692"/>
                    </a:lnTo>
                    <a:cubicBezTo>
                      <a:pt x="0" y="43861"/>
                      <a:pt x="6289" y="28678"/>
                      <a:pt x="17483" y="17483"/>
                    </a:cubicBezTo>
                    <a:cubicBezTo>
                      <a:pt x="28678" y="6289"/>
                      <a:pt x="43861" y="0"/>
                      <a:pt x="596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57150"/>
                <a:ext cx="812800" cy="8489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869801" y="1155910"/>
              <a:ext cx="1207696" cy="1208560"/>
              <a:chOff x="0" y="0"/>
              <a:chExt cx="812800" cy="81338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338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3382">
                    <a:moveTo>
                      <a:pt x="205136" y="0"/>
                    </a:moveTo>
                    <a:lnTo>
                      <a:pt x="607664" y="0"/>
                    </a:lnTo>
                    <a:cubicBezTo>
                      <a:pt x="662070" y="0"/>
                      <a:pt x="714247" y="21612"/>
                      <a:pt x="752717" y="60083"/>
                    </a:cubicBezTo>
                    <a:cubicBezTo>
                      <a:pt x="791188" y="98553"/>
                      <a:pt x="812800" y="150730"/>
                      <a:pt x="812800" y="205136"/>
                    </a:cubicBezTo>
                    <a:lnTo>
                      <a:pt x="812800" y="608246"/>
                    </a:lnTo>
                    <a:cubicBezTo>
                      <a:pt x="812800" y="662651"/>
                      <a:pt x="791188" y="714828"/>
                      <a:pt x="752717" y="753299"/>
                    </a:cubicBezTo>
                    <a:cubicBezTo>
                      <a:pt x="714247" y="791769"/>
                      <a:pt x="662070" y="813382"/>
                      <a:pt x="607664" y="813382"/>
                    </a:cubicBezTo>
                    <a:lnTo>
                      <a:pt x="205136" y="813382"/>
                    </a:lnTo>
                    <a:cubicBezTo>
                      <a:pt x="150730" y="813382"/>
                      <a:pt x="98553" y="791769"/>
                      <a:pt x="60083" y="753299"/>
                    </a:cubicBezTo>
                    <a:cubicBezTo>
                      <a:pt x="21612" y="714828"/>
                      <a:pt x="0" y="662651"/>
                      <a:pt x="0" y="608246"/>
                    </a:cubicBezTo>
                    <a:lnTo>
                      <a:pt x="0" y="205136"/>
                    </a:lnTo>
                    <a:cubicBezTo>
                      <a:pt x="0" y="150730"/>
                      <a:pt x="21612" y="98553"/>
                      <a:pt x="60083" y="60083"/>
                    </a:cubicBezTo>
                    <a:cubicBezTo>
                      <a:pt x="98553" y="21612"/>
                      <a:pt x="150730" y="0"/>
                      <a:pt x="205136" y="0"/>
                    </a:cubicBezTo>
                    <a:close/>
                  </a:path>
                </a:pathLst>
              </a:custGeom>
              <a:solidFill>
                <a:srgbClr val="FDC73A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57150"/>
                <a:ext cx="812800" cy="870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869801" y="2704171"/>
              <a:ext cx="5523487" cy="155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spc="-10">
                  <a:solidFill>
                    <a:srgbClr val="1A1B1E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Easy-to-Use Interface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869801" y="4573090"/>
              <a:ext cx="5523487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66666E"/>
                  </a:solidFill>
                  <a:latin typeface="Kollektif"/>
                  <a:ea typeface="Kollektif"/>
                  <a:cs typeface="Kollektif"/>
                  <a:sym typeface="Kollektif"/>
                </a:rPr>
                <a:t>The app is designed for a smooth and intuitive experience for both students and rental owners.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-1125188" y="4315435"/>
            <a:ext cx="9203340" cy="1656131"/>
            <a:chOff x="0" y="0"/>
            <a:chExt cx="376284" cy="6771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76284" cy="67712"/>
            </a:xfrm>
            <a:custGeom>
              <a:avLst/>
              <a:gdLst/>
              <a:ahLst/>
              <a:cxnLst/>
              <a:rect l="l" t="t" r="r" b="b"/>
              <a:pathLst>
                <a:path w="376284" h="67712">
                  <a:moveTo>
                    <a:pt x="0" y="0"/>
                  </a:moveTo>
                  <a:lnTo>
                    <a:pt x="376284" y="0"/>
                  </a:lnTo>
                  <a:lnTo>
                    <a:pt x="376284" y="67712"/>
                  </a:lnTo>
                  <a:lnTo>
                    <a:pt x="0" y="67712"/>
                  </a:lnTo>
                  <a:close/>
                </a:path>
              </a:pathLst>
            </a:custGeom>
            <a:solidFill>
              <a:srgbClr val="004AAD">
                <a:alpha val="73725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142875"/>
              <a:ext cx="376284" cy="21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080"/>
                </a:lnSpc>
              </a:pPr>
              <a:r>
                <a:rPr lang="en-US" sz="7200">
                  <a:solidFill>
                    <a:srgbClr val="FFFFFF">
                      <a:alpha val="73725"/>
                    </a:srgbClr>
                  </a:solidFill>
                  <a:latin typeface="More Sugar"/>
                  <a:ea typeface="More Sugar"/>
                  <a:cs typeface="More Sugar"/>
                  <a:sym typeface="More Sugar"/>
                </a:rPr>
                <a:t>Features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888548" y="985174"/>
            <a:ext cx="3345737" cy="4114800"/>
            <a:chOff x="0" y="0"/>
            <a:chExt cx="4460982" cy="54864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460982" cy="5486388"/>
            </a:xfrm>
            <a:custGeom>
              <a:avLst/>
              <a:gdLst/>
              <a:ahLst/>
              <a:cxnLst/>
              <a:rect l="l" t="t" r="r" b="b"/>
              <a:pathLst>
                <a:path w="4460982" h="5486388">
                  <a:moveTo>
                    <a:pt x="0" y="0"/>
                  </a:moveTo>
                  <a:lnTo>
                    <a:pt x="4460982" y="0"/>
                  </a:lnTo>
                  <a:lnTo>
                    <a:pt x="4460982" y="5486388"/>
                  </a:lnTo>
                  <a:lnTo>
                    <a:pt x="0" y="5486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56727" y="6573742"/>
            <a:ext cx="639266" cy="602072"/>
          </a:xfrm>
          <a:custGeom>
            <a:avLst/>
            <a:gdLst/>
            <a:ahLst/>
            <a:cxnLst/>
            <a:rect l="l" t="t" r="r" b="b"/>
            <a:pathLst>
              <a:path w="639266" h="602072">
                <a:moveTo>
                  <a:pt x="0" y="0"/>
                </a:moveTo>
                <a:lnTo>
                  <a:pt x="639266" y="0"/>
                </a:lnTo>
                <a:lnTo>
                  <a:pt x="639266" y="602073"/>
                </a:lnTo>
                <a:lnTo>
                  <a:pt x="0" y="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8" name="Freeform 58"/>
          <p:cNvSpPr/>
          <p:nvPr/>
        </p:nvSpPr>
        <p:spPr>
          <a:xfrm>
            <a:off x="1634999" y="1057052"/>
            <a:ext cx="588493" cy="566024"/>
          </a:xfrm>
          <a:custGeom>
            <a:avLst/>
            <a:gdLst/>
            <a:ahLst/>
            <a:cxnLst/>
            <a:rect l="l" t="t" r="r" b="b"/>
            <a:pathLst>
              <a:path w="588493" h="566024">
                <a:moveTo>
                  <a:pt x="0" y="0"/>
                </a:moveTo>
                <a:lnTo>
                  <a:pt x="588493" y="0"/>
                </a:lnTo>
                <a:lnTo>
                  <a:pt x="588493" y="566023"/>
                </a:lnTo>
                <a:lnTo>
                  <a:pt x="0" y="5660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9" name="Freeform 59"/>
          <p:cNvSpPr/>
          <p:nvPr/>
        </p:nvSpPr>
        <p:spPr>
          <a:xfrm>
            <a:off x="6111229" y="6400190"/>
            <a:ext cx="607938" cy="607938"/>
          </a:xfrm>
          <a:custGeom>
            <a:avLst/>
            <a:gdLst/>
            <a:ahLst/>
            <a:cxnLst/>
            <a:rect l="l" t="t" r="r" b="b"/>
            <a:pathLst>
              <a:path w="607938" h="607938">
                <a:moveTo>
                  <a:pt x="0" y="0"/>
                </a:moveTo>
                <a:lnTo>
                  <a:pt x="607938" y="0"/>
                </a:lnTo>
                <a:lnTo>
                  <a:pt x="607938" y="607939"/>
                </a:lnTo>
                <a:lnTo>
                  <a:pt x="0" y="6079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0" name="Freeform 60"/>
          <p:cNvSpPr/>
          <p:nvPr/>
        </p:nvSpPr>
        <p:spPr>
          <a:xfrm>
            <a:off x="13173260" y="1500241"/>
            <a:ext cx="473542" cy="473542"/>
          </a:xfrm>
          <a:custGeom>
            <a:avLst/>
            <a:gdLst/>
            <a:ahLst/>
            <a:cxnLst/>
            <a:rect l="l" t="t" r="r" b="b"/>
            <a:pathLst>
              <a:path w="473542" h="473542">
                <a:moveTo>
                  <a:pt x="0" y="0"/>
                </a:moveTo>
                <a:lnTo>
                  <a:pt x="473542" y="0"/>
                </a:lnTo>
                <a:lnTo>
                  <a:pt x="473542" y="473543"/>
                </a:lnTo>
                <a:lnTo>
                  <a:pt x="0" y="47354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1" name="Freeform 61"/>
          <p:cNvSpPr/>
          <p:nvPr/>
        </p:nvSpPr>
        <p:spPr>
          <a:xfrm>
            <a:off x="13173260" y="6400190"/>
            <a:ext cx="473542" cy="518821"/>
          </a:xfrm>
          <a:custGeom>
            <a:avLst/>
            <a:gdLst/>
            <a:ahLst/>
            <a:cxnLst/>
            <a:rect l="l" t="t" r="r" b="b"/>
            <a:pathLst>
              <a:path w="473542" h="518821">
                <a:moveTo>
                  <a:pt x="0" y="0"/>
                </a:moveTo>
                <a:lnTo>
                  <a:pt x="473542" y="0"/>
                </a:lnTo>
                <a:lnTo>
                  <a:pt x="473542" y="518822"/>
                </a:lnTo>
                <a:lnTo>
                  <a:pt x="0" y="5188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2" name="TextBox 62"/>
          <p:cNvSpPr txBox="1"/>
          <p:nvPr/>
        </p:nvSpPr>
        <p:spPr>
          <a:xfrm>
            <a:off x="2635519" y="1462141"/>
            <a:ext cx="4428849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599">
                <a:solidFill>
                  <a:srgbClr val="1A1B1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Discover Your Neighborhood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382131" y="2729618"/>
            <a:ext cx="4428849" cy="1017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799">
                <a:solidFill>
                  <a:srgbClr val="66666E"/>
                </a:solidFill>
                <a:latin typeface="Kollektif"/>
                <a:ea typeface="Kollektif"/>
                <a:cs typeface="Kollektif"/>
                <a:sym typeface="Kollektif"/>
              </a:rPr>
              <a:t>Explore nearby restaurants, doctors, cafes, laundromats, and co-working spaces, all mapped within the app.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62169" y="0"/>
            <a:ext cx="9144000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7975807" y="8298180"/>
            <a:ext cx="816970" cy="702594"/>
          </a:xfrm>
          <a:custGeom>
            <a:avLst/>
            <a:gdLst/>
            <a:ahLst/>
            <a:cxnLst/>
            <a:rect l="l" t="t" r="r" b="b"/>
            <a:pathLst>
              <a:path w="816970" h="702594">
                <a:moveTo>
                  <a:pt x="0" y="0"/>
                </a:moveTo>
                <a:lnTo>
                  <a:pt x="816971" y="0"/>
                </a:lnTo>
                <a:lnTo>
                  <a:pt x="816971" y="702594"/>
                </a:lnTo>
                <a:lnTo>
                  <a:pt x="0" y="70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7975807" y="2558428"/>
            <a:ext cx="816970" cy="816970"/>
          </a:xfrm>
          <a:custGeom>
            <a:avLst/>
            <a:gdLst/>
            <a:ahLst/>
            <a:cxnLst/>
            <a:rect l="l" t="t" r="r" b="b"/>
            <a:pathLst>
              <a:path w="816970" h="816970">
                <a:moveTo>
                  <a:pt x="0" y="0"/>
                </a:moveTo>
                <a:lnTo>
                  <a:pt x="816971" y="0"/>
                </a:lnTo>
                <a:lnTo>
                  <a:pt x="816971" y="816971"/>
                </a:lnTo>
                <a:lnTo>
                  <a:pt x="0" y="816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7975807" y="3829600"/>
            <a:ext cx="816970" cy="816970"/>
          </a:xfrm>
          <a:custGeom>
            <a:avLst/>
            <a:gdLst/>
            <a:ahLst/>
            <a:cxnLst/>
            <a:rect l="l" t="t" r="r" b="b"/>
            <a:pathLst>
              <a:path w="816970" h="816970">
                <a:moveTo>
                  <a:pt x="0" y="0"/>
                </a:moveTo>
                <a:lnTo>
                  <a:pt x="816971" y="0"/>
                </a:lnTo>
                <a:lnTo>
                  <a:pt x="816971" y="816970"/>
                </a:lnTo>
                <a:lnTo>
                  <a:pt x="0" y="816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7975807" y="4968830"/>
            <a:ext cx="816970" cy="816970"/>
          </a:xfrm>
          <a:custGeom>
            <a:avLst/>
            <a:gdLst/>
            <a:ahLst/>
            <a:cxnLst/>
            <a:rect l="l" t="t" r="r" b="b"/>
            <a:pathLst>
              <a:path w="816970" h="816970">
                <a:moveTo>
                  <a:pt x="0" y="0"/>
                </a:moveTo>
                <a:lnTo>
                  <a:pt x="816971" y="0"/>
                </a:lnTo>
                <a:lnTo>
                  <a:pt x="816971" y="816970"/>
                </a:lnTo>
                <a:lnTo>
                  <a:pt x="0" y="816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6506576" y="604695"/>
            <a:ext cx="1469231" cy="1493673"/>
          </a:xfrm>
          <a:custGeom>
            <a:avLst/>
            <a:gdLst/>
            <a:ahLst/>
            <a:cxnLst/>
            <a:rect l="l" t="t" r="r" b="b"/>
            <a:pathLst>
              <a:path w="1469231" h="1493673">
                <a:moveTo>
                  <a:pt x="0" y="0"/>
                </a:moveTo>
                <a:lnTo>
                  <a:pt x="1469231" y="0"/>
                </a:lnTo>
                <a:lnTo>
                  <a:pt x="1469231" y="1493673"/>
                </a:lnTo>
                <a:lnTo>
                  <a:pt x="0" y="1493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6851165" y="6504307"/>
            <a:ext cx="878201" cy="878201"/>
          </a:xfrm>
          <a:custGeom>
            <a:avLst/>
            <a:gdLst/>
            <a:ahLst/>
            <a:cxnLst/>
            <a:rect l="l" t="t" r="r" b="b"/>
            <a:pathLst>
              <a:path w="878201" h="878201">
                <a:moveTo>
                  <a:pt x="0" y="0"/>
                </a:moveTo>
                <a:lnTo>
                  <a:pt x="878201" y="0"/>
                </a:lnTo>
                <a:lnTo>
                  <a:pt x="878201" y="878201"/>
                </a:lnTo>
                <a:lnTo>
                  <a:pt x="0" y="878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TextBox 9"/>
          <p:cNvSpPr txBox="1"/>
          <p:nvPr/>
        </p:nvSpPr>
        <p:spPr>
          <a:xfrm>
            <a:off x="-280869" y="4193540"/>
            <a:ext cx="6727305" cy="205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Customer Segment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6137" y="2664948"/>
            <a:ext cx="515887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71717"/>
                </a:solidFill>
                <a:latin typeface="Kollektif"/>
                <a:ea typeface="Kollektif"/>
                <a:cs typeface="Kollektif"/>
                <a:sym typeface="Kollektif"/>
              </a:rPr>
              <a:t>Students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00552" y="522299"/>
            <a:ext cx="5031046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All YEAR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6137" y="3960020"/>
            <a:ext cx="515887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71717"/>
                </a:solidFill>
                <a:latin typeface="Kollektif"/>
                <a:ea typeface="Kollektif"/>
                <a:cs typeface="Kollektif"/>
                <a:sym typeface="Kollektif"/>
              </a:rPr>
              <a:t>Property Owners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36137" y="5052513"/>
            <a:ext cx="515887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71717"/>
                </a:solidFill>
                <a:latin typeface="Kollektif"/>
                <a:ea typeface="Kollektif"/>
                <a:cs typeface="Kollektif"/>
                <a:sym typeface="Kollektif"/>
              </a:rPr>
              <a:t>Employees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20376" y="6064885"/>
            <a:ext cx="5011221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Seasonal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872" y="8334398"/>
            <a:ext cx="5158872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171717"/>
                </a:solidFill>
                <a:latin typeface="Kollektif"/>
                <a:ea typeface="Kollektif"/>
                <a:cs typeface="Kollektif"/>
                <a:sym typeface="Kollektif"/>
              </a:rPr>
              <a:t>Pepole who are coming to enjoy the city.</a:t>
            </a:r>
          </a:p>
        </p:txBody>
      </p:sp>
      <p:grpSp>
        <p:nvGrpSpPr>
          <p:cNvPr id="16" name="Group 16"/>
          <p:cNvGrpSpPr/>
          <p:nvPr/>
        </p:nvGrpSpPr>
        <p:grpSpPr>
          <a:xfrm rot="-996513">
            <a:off x="15040623" y="-2589237"/>
            <a:ext cx="13558486" cy="12837674"/>
            <a:chOff x="0" y="0"/>
            <a:chExt cx="18077981" cy="171168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8" y="0"/>
                  </a:lnTo>
                  <a:lnTo>
                    <a:pt x="13665248" y="13665248"/>
                  </a:lnTo>
                  <a:lnTo>
                    <a:pt x="0" y="13665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2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412734" y="923655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7" y="0"/>
                  </a:lnTo>
                  <a:lnTo>
                    <a:pt x="13665247" y="13665248"/>
                  </a:lnTo>
                  <a:lnTo>
                    <a:pt x="0" y="13665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2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049937" y="3451652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7" y="0"/>
                  </a:lnTo>
                  <a:lnTo>
                    <a:pt x="13665247" y="13665247"/>
                  </a:lnTo>
                  <a:lnTo>
                    <a:pt x="0" y="13665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2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2220" y="1719528"/>
            <a:ext cx="10011051" cy="12093969"/>
            <a:chOff x="0" y="0"/>
            <a:chExt cx="13348069" cy="16125292"/>
          </a:xfrm>
        </p:grpSpPr>
        <p:sp>
          <p:nvSpPr>
            <p:cNvPr id="3" name="Freeform 3"/>
            <p:cNvSpPr/>
            <p:nvPr/>
          </p:nvSpPr>
          <p:spPr>
            <a:xfrm rot="-1118201">
              <a:off x="1129873" y="1129873"/>
              <a:ext cx="8459343" cy="8459343"/>
            </a:xfrm>
            <a:custGeom>
              <a:avLst/>
              <a:gdLst/>
              <a:ahLst/>
              <a:cxnLst/>
              <a:rect l="l" t="t" r="r" b="b"/>
              <a:pathLst>
                <a:path w="8459343" h="8459343">
                  <a:moveTo>
                    <a:pt x="0" y="0"/>
                  </a:moveTo>
                  <a:lnTo>
                    <a:pt x="8459343" y="0"/>
                  </a:lnTo>
                  <a:lnTo>
                    <a:pt x="8459343" y="8459343"/>
                  </a:lnTo>
                  <a:lnTo>
                    <a:pt x="0" y="84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Freeform 4"/>
            <p:cNvSpPr/>
            <p:nvPr/>
          </p:nvSpPr>
          <p:spPr>
            <a:xfrm rot="-1118201">
              <a:off x="1593916" y="2944282"/>
              <a:ext cx="8960368" cy="8960368"/>
            </a:xfrm>
            <a:custGeom>
              <a:avLst/>
              <a:gdLst/>
              <a:ahLst/>
              <a:cxnLst/>
              <a:rect l="l" t="t" r="r" b="b"/>
              <a:pathLst>
                <a:path w="8960368" h="8960368">
                  <a:moveTo>
                    <a:pt x="0" y="0"/>
                  </a:moveTo>
                  <a:lnTo>
                    <a:pt x="8960368" y="0"/>
                  </a:lnTo>
                  <a:lnTo>
                    <a:pt x="8960368" y="8960368"/>
                  </a:lnTo>
                  <a:lnTo>
                    <a:pt x="0" y="896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 rot="-1118201">
              <a:off x="2660199" y="3889645"/>
              <a:ext cx="7459663" cy="7459663"/>
            </a:xfrm>
            <a:custGeom>
              <a:avLst/>
              <a:gdLst/>
              <a:ahLst/>
              <a:cxnLst/>
              <a:rect l="l" t="t" r="r" b="b"/>
              <a:pathLst>
                <a:path w="7459663" h="7459663">
                  <a:moveTo>
                    <a:pt x="0" y="0"/>
                  </a:moveTo>
                  <a:lnTo>
                    <a:pt x="7459663" y="0"/>
                  </a:lnTo>
                  <a:lnTo>
                    <a:pt x="7459663" y="7459663"/>
                  </a:lnTo>
                  <a:lnTo>
                    <a:pt x="0" y="7459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Freeform 6"/>
            <p:cNvSpPr/>
            <p:nvPr/>
          </p:nvSpPr>
          <p:spPr>
            <a:xfrm rot="-1118201">
              <a:off x="3240688" y="5507774"/>
              <a:ext cx="8459343" cy="8459343"/>
            </a:xfrm>
            <a:custGeom>
              <a:avLst/>
              <a:gdLst/>
              <a:ahLst/>
              <a:cxnLst/>
              <a:rect l="l" t="t" r="r" b="b"/>
              <a:pathLst>
                <a:path w="8459343" h="8459343">
                  <a:moveTo>
                    <a:pt x="0" y="0"/>
                  </a:moveTo>
                  <a:lnTo>
                    <a:pt x="8459343" y="0"/>
                  </a:lnTo>
                  <a:lnTo>
                    <a:pt x="8459343" y="8459343"/>
                  </a:lnTo>
                  <a:lnTo>
                    <a:pt x="0" y="84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Freeform 7"/>
            <p:cNvSpPr/>
            <p:nvPr/>
          </p:nvSpPr>
          <p:spPr>
            <a:xfrm>
              <a:off x="4308313" y="5970505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Freeform 8"/>
            <p:cNvSpPr/>
            <p:nvPr/>
          </p:nvSpPr>
          <p:spPr>
            <a:xfrm>
              <a:off x="4888726" y="7665949"/>
              <a:ext cx="8459343" cy="8459343"/>
            </a:xfrm>
            <a:custGeom>
              <a:avLst/>
              <a:gdLst/>
              <a:ahLst/>
              <a:cxnLst/>
              <a:rect l="l" t="t" r="r" b="b"/>
              <a:pathLst>
                <a:path w="8459343" h="8459343">
                  <a:moveTo>
                    <a:pt x="0" y="0"/>
                  </a:moveTo>
                  <a:lnTo>
                    <a:pt x="8459343" y="0"/>
                  </a:lnTo>
                  <a:lnTo>
                    <a:pt x="8459343" y="8459343"/>
                  </a:lnTo>
                  <a:lnTo>
                    <a:pt x="0" y="84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9" name="Freeform 9"/>
          <p:cNvSpPr/>
          <p:nvPr/>
        </p:nvSpPr>
        <p:spPr>
          <a:xfrm rot="1952325">
            <a:off x="5188722" y="743374"/>
            <a:ext cx="3965004" cy="4114800"/>
          </a:xfrm>
          <a:custGeom>
            <a:avLst/>
            <a:gdLst/>
            <a:ahLst/>
            <a:cxnLst/>
            <a:rect l="l" t="t" r="r" b="b"/>
            <a:pathLst>
              <a:path w="3965004" h="4114800">
                <a:moveTo>
                  <a:pt x="0" y="0"/>
                </a:moveTo>
                <a:lnTo>
                  <a:pt x="3965004" y="0"/>
                </a:lnTo>
                <a:lnTo>
                  <a:pt x="3965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 rot="2044260">
            <a:off x="6085589" y="2894241"/>
            <a:ext cx="3965004" cy="4114800"/>
          </a:xfrm>
          <a:custGeom>
            <a:avLst/>
            <a:gdLst/>
            <a:ahLst/>
            <a:cxnLst/>
            <a:rect l="l" t="t" r="r" b="b"/>
            <a:pathLst>
              <a:path w="3965004" h="4114800">
                <a:moveTo>
                  <a:pt x="0" y="0"/>
                </a:moveTo>
                <a:lnTo>
                  <a:pt x="3965004" y="0"/>
                </a:lnTo>
                <a:lnTo>
                  <a:pt x="3965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1" name="TextBox 11"/>
          <p:cNvSpPr txBox="1"/>
          <p:nvPr/>
        </p:nvSpPr>
        <p:spPr>
          <a:xfrm>
            <a:off x="2334443" y="2778621"/>
            <a:ext cx="1722068" cy="98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14143" y="4901259"/>
            <a:ext cx="1684736" cy="99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SAM</a:t>
            </a:r>
          </a:p>
        </p:txBody>
      </p:sp>
      <p:sp>
        <p:nvSpPr>
          <p:cNvPr id="13" name="TextBox 13"/>
          <p:cNvSpPr txBox="1"/>
          <p:nvPr/>
        </p:nvSpPr>
        <p:spPr>
          <a:xfrm rot="-630604">
            <a:off x="3968323" y="6692569"/>
            <a:ext cx="1694266" cy="101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SOM</a:t>
            </a:r>
          </a:p>
        </p:txBody>
      </p:sp>
      <p:sp>
        <p:nvSpPr>
          <p:cNvPr id="14" name="Freeform 14"/>
          <p:cNvSpPr/>
          <p:nvPr/>
        </p:nvSpPr>
        <p:spPr>
          <a:xfrm rot="2531700">
            <a:off x="6608879" y="4849636"/>
            <a:ext cx="3965004" cy="4114800"/>
          </a:xfrm>
          <a:custGeom>
            <a:avLst/>
            <a:gdLst/>
            <a:ahLst/>
            <a:cxnLst/>
            <a:rect l="l" t="t" r="r" b="b"/>
            <a:pathLst>
              <a:path w="3965004" h="4114800">
                <a:moveTo>
                  <a:pt x="0" y="0"/>
                </a:moveTo>
                <a:lnTo>
                  <a:pt x="3965004" y="0"/>
                </a:lnTo>
                <a:lnTo>
                  <a:pt x="3965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TextBox 15"/>
          <p:cNvSpPr txBox="1"/>
          <p:nvPr/>
        </p:nvSpPr>
        <p:spPr>
          <a:xfrm>
            <a:off x="11248823" y="1284250"/>
            <a:ext cx="4135152" cy="145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92"/>
              </a:lnSpc>
              <a:spcBef>
                <a:spcPct val="0"/>
              </a:spcBef>
            </a:pPr>
            <a:r>
              <a:rPr lang="en-US" sz="849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750,000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24973" y="6696271"/>
            <a:ext cx="1973342" cy="145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800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65384" y="2605901"/>
            <a:ext cx="3013651" cy="125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Out-of-town &amp;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 International students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301083" y="5247222"/>
            <a:ext cx="4221123" cy="79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Out-of-town &amp;</a:t>
            </a:r>
          </a:p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 International students in Ismailia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06238" y="7911029"/>
            <a:ext cx="2210812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College Student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18567" y="3848648"/>
            <a:ext cx="3205260" cy="145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92"/>
              </a:lnSpc>
              <a:spcBef>
                <a:spcPct val="0"/>
              </a:spcBef>
            </a:pPr>
            <a:r>
              <a:rPr lang="en-US" sz="849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9,000 </a:t>
            </a:r>
          </a:p>
        </p:txBody>
      </p:sp>
      <p:sp>
        <p:nvSpPr>
          <p:cNvPr id="21" name="Freeform 21"/>
          <p:cNvSpPr/>
          <p:nvPr/>
        </p:nvSpPr>
        <p:spPr>
          <a:xfrm rot="10700733">
            <a:off x="11457592" y="6281083"/>
            <a:ext cx="3877727" cy="3426501"/>
          </a:xfrm>
          <a:custGeom>
            <a:avLst/>
            <a:gdLst/>
            <a:ahLst/>
            <a:cxnLst/>
            <a:rect l="l" t="t" r="r" b="b"/>
            <a:pathLst>
              <a:path w="3877727" h="3426501">
                <a:moveTo>
                  <a:pt x="0" y="0"/>
                </a:moveTo>
                <a:lnTo>
                  <a:pt x="3877727" y="0"/>
                </a:lnTo>
                <a:lnTo>
                  <a:pt x="3877727" y="3426501"/>
                </a:lnTo>
                <a:lnTo>
                  <a:pt x="0" y="34265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2" name="TextBox 22"/>
          <p:cNvSpPr txBox="1"/>
          <p:nvPr/>
        </p:nvSpPr>
        <p:spPr>
          <a:xfrm>
            <a:off x="730329" y="479419"/>
            <a:ext cx="635604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99"/>
              </a:lnSpc>
              <a:spcBef>
                <a:spcPct val="0"/>
              </a:spcBef>
            </a:pPr>
            <a:r>
              <a:rPr lang="en-US" sz="8999" spc="-26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Market Size </a:t>
            </a:r>
          </a:p>
        </p:txBody>
      </p:sp>
      <p:grpSp>
        <p:nvGrpSpPr>
          <p:cNvPr id="23" name="Group 23"/>
          <p:cNvGrpSpPr/>
          <p:nvPr/>
        </p:nvGrpSpPr>
        <p:grpSpPr>
          <a:xfrm rot="-996513">
            <a:off x="12162137" y="-7128289"/>
            <a:ext cx="13558486" cy="12837674"/>
            <a:chOff x="0" y="0"/>
            <a:chExt cx="18077981" cy="171168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8" y="0"/>
                  </a:lnTo>
                  <a:lnTo>
                    <a:pt x="13665248" y="13665248"/>
                  </a:lnTo>
                  <a:lnTo>
                    <a:pt x="0" y="13665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2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4412734" y="923655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7" y="0"/>
                  </a:lnTo>
                  <a:lnTo>
                    <a:pt x="13665247" y="13665248"/>
                  </a:lnTo>
                  <a:lnTo>
                    <a:pt x="0" y="13665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2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049937" y="3451652"/>
              <a:ext cx="13665248" cy="13665248"/>
            </a:xfrm>
            <a:custGeom>
              <a:avLst/>
              <a:gdLst/>
              <a:ahLst/>
              <a:cxnLst/>
              <a:rect l="l" t="t" r="r" b="b"/>
              <a:pathLst>
                <a:path w="13665248" h="13665248">
                  <a:moveTo>
                    <a:pt x="0" y="0"/>
                  </a:moveTo>
                  <a:lnTo>
                    <a:pt x="13665247" y="0"/>
                  </a:lnTo>
                  <a:lnTo>
                    <a:pt x="13665247" y="13665247"/>
                  </a:lnTo>
                  <a:lnTo>
                    <a:pt x="0" y="13665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2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1823" y="3619933"/>
            <a:ext cx="1094470" cy="1094470"/>
          </a:xfrm>
          <a:custGeom>
            <a:avLst/>
            <a:gdLst/>
            <a:ahLst/>
            <a:cxnLst/>
            <a:rect l="l" t="t" r="r" b="b"/>
            <a:pathLst>
              <a:path w="1094470" h="1094470">
                <a:moveTo>
                  <a:pt x="0" y="0"/>
                </a:moveTo>
                <a:lnTo>
                  <a:pt x="1094470" y="0"/>
                </a:lnTo>
                <a:lnTo>
                  <a:pt x="1094470" y="1094470"/>
                </a:lnTo>
                <a:lnTo>
                  <a:pt x="0" y="1094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5921049" y="6931596"/>
            <a:ext cx="1213483" cy="1213483"/>
          </a:xfrm>
          <a:custGeom>
            <a:avLst/>
            <a:gdLst/>
            <a:ahLst/>
            <a:cxnLst/>
            <a:rect l="l" t="t" r="r" b="b"/>
            <a:pathLst>
              <a:path w="1213483" h="1213483">
                <a:moveTo>
                  <a:pt x="0" y="0"/>
                </a:moveTo>
                <a:lnTo>
                  <a:pt x="1213483" y="0"/>
                </a:lnTo>
                <a:lnTo>
                  <a:pt x="1213483" y="1213483"/>
                </a:lnTo>
                <a:lnTo>
                  <a:pt x="0" y="1213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8591352" y="3780800"/>
            <a:ext cx="1842257" cy="994819"/>
          </a:xfrm>
          <a:custGeom>
            <a:avLst/>
            <a:gdLst/>
            <a:ahLst/>
            <a:cxnLst/>
            <a:rect l="l" t="t" r="r" b="b"/>
            <a:pathLst>
              <a:path w="1842257" h="994819">
                <a:moveTo>
                  <a:pt x="0" y="0"/>
                </a:moveTo>
                <a:lnTo>
                  <a:pt x="1842257" y="0"/>
                </a:lnTo>
                <a:lnTo>
                  <a:pt x="1842257" y="994818"/>
                </a:lnTo>
                <a:lnTo>
                  <a:pt x="0" y="994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2126549" y="7071728"/>
            <a:ext cx="817898" cy="1220743"/>
          </a:xfrm>
          <a:custGeom>
            <a:avLst/>
            <a:gdLst/>
            <a:ahLst/>
            <a:cxnLst/>
            <a:rect l="l" t="t" r="r" b="b"/>
            <a:pathLst>
              <a:path w="817898" h="1220743">
                <a:moveTo>
                  <a:pt x="0" y="0"/>
                </a:moveTo>
                <a:lnTo>
                  <a:pt x="817897" y="0"/>
                </a:lnTo>
                <a:lnTo>
                  <a:pt x="817897" y="1220743"/>
                </a:lnTo>
                <a:lnTo>
                  <a:pt x="0" y="1220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1758529" y="1623058"/>
            <a:ext cx="12753677" cy="12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4"/>
              </a:lnSpc>
            </a:pPr>
            <a:r>
              <a:rPr lang="en-US" sz="8198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Marketing strategy </a:t>
            </a:r>
          </a:p>
        </p:txBody>
      </p:sp>
      <p:sp>
        <p:nvSpPr>
          <p:cNvPr id="7" name="Freeform 7"/>
          <p:cNvSpPr/>
          <p:nvPr/>
        </p:nvSpPr>
        <p:spPr>
          <a:xfrm>
            <a:off x="17000016" y="449234"/>
            <a:ext cx="10959214" cy="10959214"/>
          </a:xfrm>
          <a:custGeom>
            <a:avLst/>
            <a:gdLst/>
            <a:ahLst/>
            <a:cxnLst/>
            <a:rect l="l" t="t" r="r" b="b"/>
            <a:pathLst>
              <a:path w="10959214" h="10959214">
                <a:moveTo>
                  <a:pt x="0" y="0"/>
                </a:moveTo>
                <a:lnTo>
                  <a:pt x="10959214" y="0"/>
                </a:lnTo>
                <a:lnTo>
                  <a:pt x="10959214" y="10959213"/>
                </a:lnTo>
                <a:lnTo>
                  <a:pt x="0" y="109592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 rot="-5400000">
            <a:off x="16492733" y="3179483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0" y="0"/>
                </a:lnTo>
                <a:lnTo>
                  <a:pt x="2387900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TextBox 9"/>
          <p:cNvSpPr txBox="1"/>
          <p:nvPr/>
        </p:nvSpPr>
        <p:spPr>
          <a:xfrm>
            <a:off x="670483" y="5152553"/>
            <a:ext cx="4498547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4"/>
              </a:lnSpc>
            </a:pPr>
            <a:r>
              <a:rPr lang="en-US" sz="3499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 Brand Awareness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04887" y="8499127"/>
            <a:ext cx="4645807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Promote In-App Services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0273" y="5152553"/>
            <a:ext cx="4084414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4"/>
              </a:lnSpc>
            </a:pPr>
            <a:r>
              <a:rPr lang="en-US" sz="3499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Referral Programs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12594" y="8528569"/>
            <a:ext cx="4645807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4"/>
              </a:lnSpc>
            </a:pPr>
            <a:r>
              <a:rPr lang="en-US" sz="3499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Target Partnerships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6636" y="5795967"/>
            <a:ext cx="3266240" cy="24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5"/>
              </a:lnSpc>
            </a:pPr>
            <a:r>
              <a:rPr lang="en-US" sz="15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Print ads: Posters, Billboards, Flyers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6636" y="6137438"/>
            <a:ext cx="3266240" cy="24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5"/>
              </a:lnSpc>
            </a:pPr>
            <a:r>
              <a:rPr lang="en-US" sz="15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Social Media Campaigns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6636" y="6452208"/>
            <a:ext cx="3266240" cy="24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5"/>
              </a:lnSpc>
            </a:pPr>
            <a:r>
              <a:rPr lang="en-US" sz="15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Campaign Launch Event</a:t>
            </a:r>
          </a:p>
        </p:txBody>
      </p:sp>
      <p:grpSp>
        <p:nvGrpSpPr>
          <p:cNvPr id="16" name="Group 16"/>
          <p:cNvGrpSpPr/>
          <p:nvPr/>
        </p:nvGrpSpPr>
        <p:grpSpPr>
          <a:xfrm rot="5200089">
            <a:off x="-9576474" y="-8852323"/>
            <a:ext cx="13429435" cy="12715484"/>
            <a:chOff x="0" y="0"/>
            <a:chExt cx="17905913" cy="1695397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0" y="0"/>
                  </a:lnTo>
                  <a:lnTo>
                    <a:pt x="13535180" y="13535180"/>
                  </a:lnTo>
                  <a:lnTo>
                    <a:pt x="0" y="13535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2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370733" y="914863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0" y="0"/>
                  </a:lnTo>
                  <a:lnTo>
                    <a:pt x="13535180" y="13535181"/>
                  </a:lnTo>
                  <a:lnTo>
                    <a:pt x="0" y="13535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2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039943" y="3418798"/>
              <a:ext cx="13535180" cy="13535180"/>
            </a:xfrm>
            <a:custGeom>
              <a:avLst/>
              <a:gdLst/>
              <a:ahLst/>
              <a:cxnLst/>
              <a:rect l="l" t="t" r="r" b="b"/>
              <a:pathLst>
                <a:path w="13535180" h="13535180">
                  <a:moveTo>
                    <a:pt x="0" y="0"/>
                  </a:moveTo>
                  <a:lnTo>
                    <a:pt x="13535181" y="0"/>
                  </a:lnTo>
                  <a:lnTo>
                    <a:pt x="13535181" y="13535181"/>
                  </a:lnTo>
                  <a:lnTo>
                    <a:pt x="0" y="13535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2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3252" y="4720475"/>
            <a:ext cx="6754335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STREAMS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93252" y="3238541"/>
            <a:ext cx="5703935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9"/>
              </a:lnSpc>
            </a:pPr>
            <a:r>
              <a:rPr lang="en-US" sz="9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Revenue</a:t>
            </a:r>
          </a:p>
        </p:txBody>
      </p:sp>
      <p:grpSp>
        <p:nvGrpSpPr>
          <p:cNvPr id="4" name="Group 4"/>
          <p:cNvGrpSpPr/>
          <p:nvPr/>
        </p:nvGrpSpPr>
        <p:grpSpPr>
          <a:xfrm rot="5200089">
            <a:off x="-6160452" y="5062904"/>
            <a:ext cx="12946980" cy="10448192"/>
            <a:chOff x="0" y="0"/>
            <a:chExt cx="17262640" cy="139309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Freeform 6"/>
            <p:cNvSpPr/>
            <p:nvPr/>
          </p:nvSpPr>
          <p:spPr>
            <a:xfrm>
              <a:off x="4213714" y="881997"/>
              <a:ext cx="13048926" cy="13048926"/>
            </a:xfrm>
            <a:custGeom>
              <a:avLst/>
              <a:gdLst/>
              <a:ahLst/>
              <a:cxnLst/>
              <a:rect l="l" t="t" r="r" b="b"/>
              <a:pathLst>
                <a:path w="13048926" h="13048926">
                  <a:moveTo>
                    <a:pt x="0" y="0"/>
                  </a:moveTo>
                  <a:lnTo>
                    <a:pt x="13048926" y="0"/>
                  </a:lnTo>
                  <a:lnTo>
                    <a:pt x="13048926" y="13048926"/>
                  </a:lnTo>
                  <a:lnTo>
                    <a:pt x="0" y="1304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7" name="Group 7"/>
          <p:cNvGrpSpPr/>
          <p:nvPr/>
        </p:nvGrpSpPr>
        <p:grpSpPr>
          <a:xfrm rot="-1330815">
            <a:off x="9947644" y="206199"/>
            <a:ext cx="9235941" cy="10287000"/>
            <a:chOff x="0" y="0"/>
            <a:chExt cx="2432511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2511" cy="2709333"/>
            </a:xfrm>
            <a:custGeom>
              <a:avLst/>
              <a:gdLst/>
              <a:ahLst/>
              <a:cxnLst/>
              <a:rect l="l" t="t" r="r" b="b"/>
              <a:pathLst>
                <a:path w="2432511" h="2709333">
                  <a:moveTo>
                    <a:pt x="0" y="0"/>
                  </a:moveTo>
                  <a:lnTo>
                    <a:pt x="2432511" y="0"/>
                  </a:lnTo>
                  <a:lnTo>
                    <a:pt x="24325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3251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144000" y="1527734"/>
            <a:ext cx="2280493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499"/>
              </a:lnSpc>
              <a:spcBef>
                <a:spcPct val="0"/>
              </a:spcBef>
            </a:pPr>
            <a:r>
              <a:rPr lang="en-US" sz="6999">
                <a:solidFill>
                  <a:srgbClr val="FFFFFE"/>
                </a:solidFill>
                <a:latin typeface="More Sugar"/>
                <a:ea typeface="More Sugar"/>
                <a:cs typeface="More Sugar"/>
                <a:sym typeface="More Suga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27517" y="1521501"/>
            <a:ext cx="5431576" cy="84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049"/>
              </a:lnSpc>
              <a:spcBef>
                <a:spcPct val="0"/>
              </a:spcBef>
            </a:pPr>
            <a:r>
              <a:rPr lang="en-US" sz="4699">
                <a:solidFill>
                  <a:srgbClr val="FDC73A"/>
                </a:solidFill>
                <a:latin typeface="More Sugar"/>
                <a:ea typeface="More Sugar"/>
                <a:cs typeface="More Sugar"/>
                <a:sym typeface="More Sugar"/>
              </a:rPr>
              <a:t>Commissions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27517" y="2588302"/>
            <a:ext cx="5476194" cy="159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>
                <a:solidFill>
                  <a:srgbClr val="FFFFFE"/>
                </a:solidFill>
                <a:latin typeface="Kollektif"/>
                <a:ea typeface="Kollektif"/>
                <a:cs typeface="Kollektif"/>
                <a:sym typeface="Kollektif"/>
              </a:rPr>
              <a:t>Mgtrb charges a </a:t>
            </a:r>
            <a:r>
              <a:rPr lang="en-US" sz="2299">
                <a:solidFill>
                  <a:srgbClr val="FDC73A"/>
                </a:solidFill>
                <a:latin typeface="Kollektif"/>
                <a:ea typeface="Kollektif"/>
                <a:cs typeface="Kollektif"/>
                <a:sym typeface="Kollektif"/>
              </a:rPr>
              <a:t>10 %</a:t>
            </a:r>
            <a:r>
              <a:rPr lang="en-US" sz="2299">
                <a:solidFill>
                  <a:srgbClr val="FFFFFE"/>
                </a:solidFill>
                <a:latin typeface="Kollektif"/>
                <a:ea typeface="Kollektif"/>
                <a:cs typeface="Kollektif"/>
                <a:sym typeface="Kollektif"/>
              </a:rPr>
              <a:t> commission (percentage of rent) on each successful rental transaction between students and rental owners.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43665" y="5726939"/>
            <a:ext cx="2047466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4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58144" y="5666625"/>
            <a:ext cx="551230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749"/>
              </a:lnSpc>
              <a:spcBef>
                <a:spcPct val="0"/>
              </a:spcBef>
            </a:pPr>
            <a:r>
              <a:rPr lang="en-US" sz="4499">
                <a:solidFill>
                  <a:srgbClr val="FDC73A"/>
                </a:solidFill>
                <a:latin typeface="More Sugar"/>
                <a:ea typeface="More Sugar"/>
                <a:cs typeface="More Sugar"/>
                <a:sym typeface="More Sugar"/>
              </a:rPr>
              <a:t>In-App Ordering &amp; Services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55987" y="7499350"/>
            <a:ext cx="4916622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Mgtrb expands its offerings by partnering with local businesses to provide convenient in-app services for students, generating additional revenue streams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422</Words>
  <Application>Microsoft Office PowerPoint</Application>
  <PresentationFormat>Custom</PresentationFormat>
  <Paragraphs>149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Intro</vt:lpstr>
      <vt:lpstr>Roboto Condensed Bold</vt:lpstr>
      <vt:lpstr>Calibri</vt:lpstr>
      <vt:lpstr>Arial</vt:lpstr>
      <vt:lpstr>More Sugar</vt:lpstr>
      <vt:lpstr>Ubuntu Bold</vt:lpstr>
      <vt:lpstr>Kollektif Bold</vt:lpstr>
      <vt:lpstr>Kollektif</vt:lpstr>
      <vt:lpstr>Holiday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Mgtrb</dc:title>
  <cp:lastModifiedBy>Ali Arabi</cp:lastModifiedBy>
  <cp:revision>8</cp:revision>
  <dcterms:created xsi:type="dcterms:W3CDTF">2006-08-16T00:00:00Z</dcterms:created>
  <dcterms:modified xsi:type="dcterms:W3CDTF">2024-07-18T20:42:43Z</dcterms:modified>
  <dc:identifier>DAGKxmCjXCE</dc:identifier>
</cp:coreProperties>
</file>